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51" r:id="rId2"/>
    <p:sldId id="470" r:id="rId3"/>
    <p:sldId id="471" r:id="rId4"/>
    <p:sldId id="397" r:id="rId5"/>
    <p:sldId id="398" r:id="rId6"/>
    <p:sldId id="394" r:id="rId7"/>
    <p:sldId id="401" r:id="rId8"/>
    <p:sldId id="399" r:id="rId9"/>
    <p:sldId id="403" r:id="rId10"/>
    <p:sldId id="402" r:id="rId11"/>
    <p:sldId id="404" r:id="rId12"/>
    <p:sldId id="405" r:id="rId13"/>
    <p:sldId id="407" r:id="rId14"/>
    <p:sldId id="408" r:id="rId15"/>
    <p:sldId id="410" r:id="rId16"/>
    <p:sldId id="411" r:id="rId17"/>
    <p:sldId id="409" r:id="rId18"/>
    <p:sldId id="412" r:id="rId19"/>
    <p:sldId id="413" r:id="rId20"/>
    <p:sldId id="414" r:id="rId21"/>
    <p:sldId id="416" r:id="rId22"/>
    <p:sldId id="417" r:id="rId23"/>
    <p:sldId id="418" r:id="rId24"/>
    <p:sldId id="415" r:id="rId25"/>
    <p:sldId id="419" r:id="rId26"/>
    <p:sldId id="420" r:id="rId27"/>
    <p:sldId id="388" r:id="rId28"/>
    <p:sldId id="389" r:id="rId29"/>
    <p:sldId id="439" r:id="rId30"/>
    <p:sldId id="465" r:id="rId31"/>
    <p:sldId id="421" r:id="rId32"/>
    <p:sldId id="422" r:id="rId33"/>
    <p:sldId id="423" r:id="rId34"/>
    <p:sldId id="424" r:id="rId35"/>
    <p:sldId id="386" r:id="rId36"/>
    <p:sldId id="428" r:id="rId37"/>
    <p:sldId id="427" r:id="rId38"/>
    <p:sldId id="393" r:id="rId39"/>
    <p:sldId id="425" r:id="rId40"/>
    <p:sldId id="426" r:id="rId41"/>
    <p:sldId id="429" r:id="rId42"/>
    <p:sldId id="430" r:id="rId43"/>
    <p:sldId id="468" r:id="rId44"/>
    <p:sldId id="432" r:id="rId45"/>
    <p:sldId id="433" r:id="rId46"/>
    <p:sldId id="434" r:id="rId47"/>
    <p:sldId id="392" r:id="rId48"/>
    <p:sldId id="438" r:id="rId49"/>
    <p:sldId id="436" r:id="rId50"/>
    <p:sldId id="435" r:id="rId51"/>
    <p:sldId id="437" r:id="rId52"/>
    <p:sldId id="440" r:id="rId53"/>
    <p:sldId id="448" r:id="rId54"/>
    <p:sldId id="442" r:id="rId55"/>
    <p:sldId id="443" r:id="rId56"/>
    <p:sldId id="431" r:id="rId57"/>
    <p:sldId id="444" r:id="rId58"/>
    <p:sldId id="467" r:id="rId59"/>
    <p:sldId id="445" r:id="rId60"/>
    <p:sldId id="391" r:id="rId61"/>
    <p:sldId id="466" r:id="rId62"/>
    <p:sldId id="447" r:id="rId63"/>
    <p:sldId id="446" r:id="rId64"/>
    <p:sldId id="449" r:id="rId65"/>
    <p:sldId id="450" r:id="rId66"/>
    <p:sldId id="459" r:id="rId67"/>
    <p:sldId id="460" r:id="rId68"/>
    <p:sldId id="461" r:id="rId69"/>
    <p:sldId id="462" r:id="rId70"/>
    <p:sldId id="457" r:id="rId71"/>
    <p:sldId id="463" r:id="rId72"/>
    <p:sldId id="464" r:id="rId73"/>
    <p:sldId id="456" r:id="rId74"/>
    <p:sldId id="458"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591" autoAdjust="0"/>
  </p:normalViewPr>
  <p:slideViewPr>
    <p:cSldViewPr snapToObjects="1">
      <p:cViewPr varScale="1">
        <p:scale>
          <a:sx n="100" d="100"/>
          <a:sy n="100" d="100"/>
        </p:scale>
        <p:origin x="-12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4254B-D7B6-BB48-9098-910DBCD143D2}" type="datetimeFigureOut">
              <a:rPr lang="en-US" smtClean="0"/>
              <a:pPr/>
              <a:t>9/29/15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820DA-5B3B-3349-8544-C27B1F028C12}" type="slidenum">
              <a:rPr lang="en-US" smtClean="0"/>
              <a:pPr/>
              <a:t>‹#›</a:t>
            </a:fld>
            <a:endParaRPr lang="en-US"/>
          </a:p>
        </p:txBody>
      </p:sp>
    </p:spTree>
    <p:extLst>
      <p:ext uri="{BB962C8B-B14F-4D97-AF65-F5344CB8AC3E}">
        <p14:creationId xmlns:p14="http://schemas.microsoft.com/office/powerpoint/2010/main" val="10945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FFE7AA-CE68-7247-89EA-FFD620595290}" type="datetimeFigureOut">
              <a:rPr lang="en-US" smtClean="0"/>
              <a:pPr/>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E7AA-CE68-7247-89EA-FFD620595290}" type="datetimeFigureOut">
              <a:rPr lang="en-US" smtClean="0"/>
              <a:pPr/>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E7AA-CE68-7247-89EA-FFD620595290}" type="datetimeFigureOut">
              <a:rPr lang="en-US" smtClean="0"/>
              <a:pPr/>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E7AA-CE68-7247-89EA-FFD620595290}" type="datetimeFigureOut">
              <a:rPr lang="en-US" smtClean="0"/>
              <a:pPr/>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FFE7AA-CE68-7247-89EA-FFD620595290}" type="datetimeFigureOut">
              <a:rPr lang="en-US" smtClean="0"/>
              <a:pPr/>
              <a:t>9/29/15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FFE7AA-CE68-7247-89EA-FFD620595290}" type="datetimeFigureOut">
              <a:rPr lang="en-US" smtClean="0"/>
              <a:pPr/>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FFE7AA-CE68-7247-89EA-FFD620595290}" type="datetimeFigureOut">
              <a:rPr lang="en-US" smtClean="0"/>
              <a:pPr/>
              <a:t>9/29/15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FFE7AA-CE68-7247-89EA-FFD620595290}" type="datetimeFigureOut">
              <a:rPr lang="en-US" smtClean="0"/>
              <a:pPr/>
              <a:t>9/29/15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FE7AA-CE68-7247-89EA-FFD620595290}" type="datetimeFigureOut">
              <a:rPr lang="en-US" smtClean="0"/>
              <a:pPr/>
              <a:t>9/29/15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FE7AA-CE68-7247-89EA-FFD620595290}" type="datetimeFigureOut">
              <a:rPr lang="en-US" smtClean="0"/>
              <a:pPr/>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FE7AA-CE68-7247-89EA-FFD620595290}" type="datetimeFigureOut">
              <a:rPr lang="en-US" smtClean="0"/>
              <a:pPr/>
              <a:t>9/29/15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B158F-EFC4-6743-851E-BE6BA5DD0C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FE7AA-CE68-7247-89EA-FFD620595290}" type="datetimeFigureOut">
              <a:rPr lang="en-US" smtClean="0"/>
              <a:pPr/>
              <a:t>9/29/15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B158F-EFC4-6743-851E-BE6BA5DD0C9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g"/><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8.jpg"/><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8.jpg"/><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g"/><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jpg"/><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g"/><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g"/><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31.jpg"/><Relationship Id="rId5" Type="http://schemas.openxmlformats.org/officeDocument/2006/relationships/image" Target="../media/image39.jpg"/><Relationship Id="rId6" Type="http://schemas.openxmlformats.org/officeDocument/2006/relationships/image" Target="../media/image35.jpg"/><Relationship Id="rId1" Type="http://schemas.openxmlformats.org/officeDocument/2006/relationships/slideLayout" Target="../slideLayouts/slideLayout5.xml"/><Relationship Id="rId2"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jpg"/><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eg"/><Relationship Id="rId3"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 Id="rId3" Type="http://schemas.openxmlformats.org/officeDocument/2006/relationships/image" Target="../media/image12.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5.xml"/><Relationship Id="rId2"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5.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g"/><Relationship Id="rId3"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g"/><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5.xml"/><Relationship Id="rId2"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5.xml"/><Relationship Id="rId2"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 Id="rId3"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g"/><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g"/><Relationship Id="rId3" Type="http://schemas.openxmlformats.org/officeDocument/2006/relationships/image" Target="../media/image6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g"/><Relationship Id="rId3" Type="http://schemas.openxmlformats.org/officeDocument/2006/relationships/image" Target="../media/image5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g"/><Relationship Id="rId3" Type="http://schemas.openxmlformats.org/officeDocument/2006/relationships/image" Target="../media/image59.jpg"/></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12.jpg"/><Relationship Id="rId5" Type="http://schemas.openxmlformats.org/officeDocument/2006/relationships/image" Target="../media/image1.jpeg"/><Relationship Id="rId1" Type="http://schemas.openxmlformats.org/officeDocument/2006/relationships/slideLayout" Target="../slideLayouts/slideLayout5.xml"/><Relationship Id="rId2"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g"/><Relationship Id="rId3" Type="http://schemas.openxmlformats.org/officeDocument/2006/relationships/image" Target="../media/image6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g"/><Relationship Id="rId3" Type="http://schemas.openxmlformats.org/officeDocument/2006/relationships/image" Target="../media/image3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jpeg"/><Relationship Id="rId3" Type="http://schemas.openxmlformats.org/officeDocument/2006/relationships/image" Target="../media/image6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 Id="rId3" Type="http://schemas.openxmlformats.org/officeDocument/2006/relationships/image" Target="../media/image5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82.jpg"/>
          <p:cNvPicPr>
            <a:picLocks noChangeAspect="1"/>
          </p:cNvPicPr>
          <p:nvPr/>
        </p:nvPicPr>
        <p:blipFill rotWithShape="1">
          <a:blip r:embed="rId2"/>
          <a:srcRect l="3672" t="1096" r="2820"/>
          <a:stretch/>
        </p:blipFill>
        <p:spPr>
          <a:xfrm>
            <a:off x="0" y="0"/>
            <a:ext cx="2796319" cy="6858000"/>
          </a:xfrm>
          <a:prstGeom prst="rect">
            <a:avLst/>
          </a:prstGeom>
        </p:spPr>
      </p:pic>
      <p:sp>
        <p:nvSpPr>
          <p:cNvPr id="8" name="Title 1"/>
          <p:cNvSpPr>
            <a:spLocks noGrp="1"/>
          </p:cNvSpPr>
          <p:nvPr>
            <p:ph type="title"/>
          </p:nvPr>
        </p:nvSpPr>
        <p:spPr>
          <a:xfrm>
            <a:off x="2859994" y="0"/>
            <a:ext cx="6284006" cy="1524000"/>
          </a:xfrm>
        </p:spPr>
        <p:txBody>
          <a:bodyPr>
            <a:noAutofit/>
          </a:bodyPr>
          <a:lstStyle/>
          <a:p>
            <a:r>
              <a:rPr lang="en-US" sz="2400" dirty="0" smtClean="0"/>
              <a:t>Retrospective Styles in Hellenistic and Roman </a:t>
            </a:r>
            <a:r>
              <a:rPr lang="en-US" sz="2400" dirty="0" smtClean="0"/>
              <a:t>Art: terminology and interpretation</a:t>
            </a:r>
            <a:endParaRPr lang="en-US" sz="2400" dirty="0"/>
          </a:p>
        </p:txBody>
      </p:sp>
      <p:sp>
        <p:nvSpPr>
          <p:cNvPr id="4" name="TextBox 3"/>
          <p:cNvSpPr txBox="1"/>
          <p:nvPr/>
        </p:nvSpPr>
        <p:spPr>
          <a:xfrm>
            <a:off x="5334000" y="1339334"/>
            <a:ext cx="1364752" cy="369332"/>
          </a:xfrm>
          <a:prstGeom prst="rect">
            <a:avLst/>
          </a:prstGeom>
          <a:noFill/>
        </p:spPr>
        <p:txBody>
          <a:bodyPr wrap="none" rtlCol="0">
            <a:spAutoFit/>
          </a:bodyPr>
          <a:lstStyle/>
          <a:p>
            <a:r>
              <a:rPr lang="en-US" dirty="0" smtClean="0"/>
              <a:t>C.H. Hallett</a:t>
            </a:r>
            <a:endParaRPr lang="en-US" dirty="0"/>
          </a:p>
        </p:txBody>
      </p:sp>
      <p:sp>
        <p:nvSpPr>
          <p:cNvPr id="9" name="TextBox 8"/>
          <p:cNvSpPr txBox="1"/>
          <p:nvPr/>
        </p:nvSpPr>
        <p:spPr>
          <a:xfrm>
            <a:off x="2796318" y="6248400"/>
            <a:ext cx="6347681" cy="584776"/>
          </a:xfrm>
          <a:prstGeom prst="rect">
            <a:avLst/>
          </a:prstGeom>
          <a:noFill/>
        </p:spPr>
        <p:txBody>
          <a:bodyPr wrap="square" rtlCol="0">
            <a:spAutoFit/>
          </a:bodyPr>
          <a:lstStyle/>
          <a:p>
            <a:pPr algn="ctr"/>
            <a:r>
              <a:rPr lang="en-US" sz="1600" dirty="0" smtClean="0"/>
              <a:t>Classical Art Research Center</a:t>
            </a:r>
            <a:r>
              <a:rPr lang="en-US" sz="1600" dirty="0" smtClean="0"/>
              <a:t>: </a:t>
            </a:r>
            <a:r>
              <a:rPr lang="en-US" sz="1600" dirty="0" smtClean="0"/>
              <a:t>October </a:t>
            </a:r>
            <a:r>
              <a:rPr lang="en-US" sz="1600" dirty="0" smtClean="0"/>
              <a:t>1</a:t>
            </a:r>
            <a:r>
              <a:rPr lang="en-US" sz="1600" baseline="30000" dirty="0" smtClean="0"/>
              <a:t>st</a:t>
            </a:r>
            <a:r>
              <a:rPr lang="en-US" sz="1600" dirty="0" smtClean="0"/>
              <a:t> </a:t>
            </a:r>
            <a:r>
              <a:rPr lang="en-US" sz="1600" dirty="0" smtClean="0"/>
              <a:t> 2015</a:t>
            </a:r>
          </a:p>
          <a:p>
            <a:pPr algn="ctr"/>
            <a:r>
              <a:rPr lang="en-US" sz="1600" dirty="0" smtClean="0"/>
              <a:t>Replicas in Roman Art: Redeeming the Copy?</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sp>
        <p:nvSpPr>
          <p:cNvPr id="34" name="TextBox 33"/>
          <p:cNvSpPr txBox="1"/>
          <p:nvPr/>
        </p:nvSpPr>
        <p:spPr>
          <a:xfrm>
            <a:off x="3048000" y="914400"/>
            <a:ext cx="2819400" cy="307777"/>
          </a:xfrm>
          <a:prstGeom prst="rect">
            <a:avLst/>
          </a:prstGeom>
          <a:noFill/>
        </p:spPr>
        <p:txBody>
          <a:bodyPr wrap="square" rtlCol="0">
            <a:spAutoFit/>
          </a:bodyPr>
          <a:lstStyle/>
          <a:p>
            <a:r>
              <a:rPr lang="en-US" sz="1400" dirty="0" smtClean="0"/>
              <a:t>Silver inlay on:</a:t>
            </a:r>
          </a:p>
        </p:txBody>
      </p:sp>
      <p:sp>
        <p:nvSpPr>
          <p:cNvPr id="11" name="Rectangle 10"/>
          <p:cNvSpPr/>
          <p:nvPr/>
        </p:nvSpPr>
        <p:spPr>
          <a:xfrm>
            <a:off x="3453172" y="1644134"/>
            <a:ext cx="4449135" cy="307777"/>
          </a:xfrm>
          <a:prstGeom prst="rect">
            <a:avLst/>
          </a:prstGeom>
        </p:spPr>
        <p:txBody>
          <a:bodyPr wrap="none">
            <a:spAutoFit/>
          </a:bodyPr>
          <a:lstStyle/>
          <a:p>
            <a:r>
              <a:rPr lang="en-US" sz="1400" i="1" dirty="0"/>
              <a:t> </a:t>
            </a:r>
            <a:r>
              <a:rPr lang="en-US" sz="1400" dirty="0"/>
              <a:t>(2) </a:t>
            </a:r>
            <a:r>
              <a:rPr lang="en-US" sz="1400" dirty="0" smtClean="0"/>
              <a:t>attachment holes for a border of silver (?) snakes</a:t>
            </a:r>
            <a:endParaRPr lang="en-US" sz="1400" i="1" dirty="0"/>
          </a:p>
        </p:txBody>
      </p:sp>
      <p:sp>
        <p:nvSpPr>
          <p:cNvPr id="12" name="TextBox 11"/>
          <p:cNvSpPr txBox="1"/>
          <p:nvPr/>
        </p:nvSpPr>
        <p:spPr>
          <a:xfrm>
            <a:off x="3505200" y="1295400"/>
            <a:ext cx="2819400" cy="307777"/>
          </a:xfrm>
          <a:prstGeom prst="rect">
            <a:avLst/>
          </a:prstGeom>
          <a:noFill/>
        </p:spPr>
        <p:txBody>
          <a:bodyPr wrap="square" rtlCol="0">
            <a:spAutoFit/>
          </a:bodyPr>
          <a:lstStyle/>
          <a:p>
            <a:r>
              <a:rPr lang="en-US" sz="1400" dirty="0" smtClean="0"/>
              <a:t>(1) whites of eyes</a:t>
            </a:r>
          </a:p>
        </p:txBody>
      </p:sp>
      <p:sp>
        <p:nvSpPr>
          <p:cNvPr id="13" name="Rectangle 12"/>
          <p:cNvSpPr/>
          <p:nvPr/>
        </p:nvSpPr>
        <p:spPr>
          <a:xfrm>
            <a:off x="3464289" y="1981200"/>
            <a:ext cx="2174511" cy="307777"/>
          </a:xfrm>
          <a:prstGeom prst="rect">
            <a:avLst/>
          </a:prstGeom>
        </p:spPr>
        <p:txBody>
          <a:bodyPr wrap="none">
            <a:spAutoFit/>
          </a:bodyPr>
          <a:lstStyle/>
          <a:p>
            <a:r>
              <a:rPr lang="en-US" sz="1400" i="1" dirty="0"/>
              <a:t> </a:t>
            </a:r>
            <a:r>
              <a:rPr lang="en-US" sz="1400" dirty="0" smtClean="0"/>
              <a:t>(3) </a:t>
            </a:r>
            <a:r>
              <a:rPr lang="en-US" sz="1400" i="1" dirty="0" err="1" smtClean="0"/>
              <a:t>gorgoneion</a:t>
            </a:r>
            <a:r>
              <a:rPr lang="en-US" sz="1400" dirty="0" smtClean="0"/>
              <a:t> on </a:t>
            </a:r>
            <a:r>
              <a:rPr lang="en-US" sz="1400" i="1" dirty="0" smtClean="0"/>
              <a:t>aegis</a:t>
            </a:r>
            <a:endParaRPr lang="en-US" sz="1400" i="1" dirty="0"/>
          </a:p>
        </p:txBody>
      </p:sp>
      <p:sp>
        <p:nvSpPr>
          <p:cNvPr id="14" name="Rectangle 13"/>
          <p:cNvSpPr/>
          <p:nvPr/>
        </p:nvSpPr>
        <p:spPr>
          <a:xfrm>
            <a:off x="3464289" y="2359223"/>
            <a:ext cx="2752919" cy="307777"/>
          </a:xfrm>
          <a:prstGeom prst="rect">
            <a:avLst/>
          </a:prstGeom>
        </p:spPr>
        <p:txBody>
          <a:bodyPr wrap="none">
            <a:spAutoFit/>
          </a:bodyPr>
          <a:lstStyle/>
          <a:p>
            <a:r>
              <a:rPr lang="en-US" sz="1400" i="1" dirty="0"/>
              <a:t> </a:t>
            </a:r>
            <a:r>
              <a:rPr lang="en-US" sz="1400" dirty="0" smtClean="0"/>
              <a:t>(4) ornament on front of helmet</a:t>
            </a:r>
            <a:endParaRPr lang="en-US" sz="1400" i="1" dirty="0"/>
          </a:p>
        </p:txBody>
      </p:sp>
      <p:cxnSp>
        <p:nvCxnSpPr>
          <p:cNvPr id="15" name="Straight Connector 14"/>
          <p:cNvCxnSpPr/>
          <p:nvPr/>
        </p:nvCxnSpPr>
        <p:spPr>
          <a:xfrm flipH="1" flipV="1">
            <a:off x="1780689" y="685800"/>
            <a:ext cx="1724512" cy="1752601"/>
          </a:xfrm>
          <a:prstGeom prst="line">
            <a:avLst/>
          </a:prstGeom>
          <a:ln w="47625" cap="flat" cmpd="sng" algn="ctr">
            <a:solidFill>
              <a:srgbClr val="FF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3708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sp>
        <p:nvSpPr>
          <p:cNvPr id="34" name="TextBox 33"/>
          <p:cNvSpPr txBox="1"/>
          <p:nvPr/>
        </p:nvSpPr>
        <p:spPr>
          <a:xfrm>
            <a:off x="3048000" y="914400"/>
            <a:ext cx="2819400" cy="307777"/>
          </a:xfrm>
          <a:prstGeom prst="rect">
            <a:avLst/>
          </a:prstGeom>
          <a:noFill/>
        </p:spPr>
        <p:txBody>
          <a:bodyPr wrap="square" rtlCol="0">
            <a:spAutoFit/>
          </a:bodyPr>
          <a:lstStyle/>
          <a:p>
            <a:r>
              <a:rPr lang="en-US" sz="1400" dirty="0" smtClean="0"/>
              <a:t>Silver inlay on:</a:t>
            </a:r>
          </a:p>
        </p:txBody>
      </p:sp>
      <p:sp>
        <p:nvSpPr>
          <p:cNvPr id="11" name="Rectangle 10"/>
          <p:cNvSpPr/>
          <p:nvPr/>
        </p:nvSpPr>
        <p:spPr>
          <a:xfrm>
            <a:off x="3453172" y="1644134"/>
            <a:ext cx="4449135" cy="307777"/>
          </a:xfrm>
          <a:prstGeom prst="rect">
            <a:avLst/>
          </a:prstGeom>
        </p:spPr>
        <p:txBody>
          <a:bodyPr wrap="none">
            <a:spAutoFit/>
          </a:bodyPr>
          <a:lstStyle/>
          <a:p>
            <a:r>
              <a:rPr lang="en-US" sz="1400" i="1" dirty="0"/>
              <a:t> </a:t>
            </a:r>
            <a:r>
              <a:rPr lang="en-US" sz="1400" dirty="0"/>
              <a:t>(2) </a:t>
            </a:r>
            <a:r>
              <a:rPr lang="en-US" sz="1400" dirty="0" smtClean="0"/>
              <a:t>attachment holes for a border of silver (?) snakes</a:t>
            </a:r>
            <a:endParaRPr lang="en-US" sz="1400" i="1" dirty="0"/>
          </a:p>
        </p:txBody>
      </p:sp>
      <p:sp>
        <p:nvSpPr>
          <p:cNvPr id="12" name="TextBox 11"/>
          <p:cNvSpPr txBox="1"/>
          <p:nvPr/>
        </p:nvSpPr>
        <p:spPr>
          <a:xfrm>
            <a:off x="3505200" y="1295400"/>
            <a:ext cx="2819400" cy="307777"/>
          </a:xfrm>
          <a:prstGeom prst="rect">
            <a:avLst/>
          </a:prstGeom>
          <a:noFill/>
        </p:spPr>
        <p:txBody>
          <a:bodyPr wrap="square" rtlCol="0">
            <a:spAutoFit/>
          </a:bodyPr>
          <a:lstStyle/>
          <a:p>
            <a:r>
              <a:rPr lang="en-US" sz="1400" dirty="0" smtClean="0"/>
              <a:t>(1) whites of eyes</a:t>
            </a:r>
          </a:p>
        </p:txBody>
      </p:sp>
      <p:sp>
        <p:nvSpPr>
          <p:cNvPr id="13" name="Rectangle 12"/>
          <p:cNvSpPr/>
          <p:nvPr/>
        </p:nvSpPr>
        <p:spPr>
          <a:xfrm>
            <a:off x="3464289" y="1981200"/>
            <a:ext cx="2174511" cy="307777"/>
          </a:xfrm>
          <a:prstGeom prst="rect">
            <a:avLst/>
          </a:prstGeom>
        </p:spPr>
        <p:txBody>
          <a:bodyPr wrap="none">
            <a:spAutoFit/>
          </a:bodyPr>
          <a:lstStyle/>
          <a:p>
            <a:r>
              <a:rPr lang="en-US" sz="1400" i="1" dirty="0"/>
              <a:t> </a:t>
            </a:r>
            <a:r>
              <a:rPr lang="en-US" sz="1400" dirty="0" smtClean="0"/>
              <a:t>(3) </a:t>
            </a:r>
            <a:r>
              <a:rPr lang="en-US" sz="1400" i="1" dirty="0" err="1" smtClean="0"/>
              <a:t>gorgoneion</a:t>
            </a:r>
            <a:r>
              <a:rPr lang="en-US" sz="1400" dirty="0" smtClean="0"/>
              <a:t> on </a:t>
            </a:r>
            <a:r>
              <a:rPr lang="en-US" sz="1400" i="1" dirty="0" smtClean="0"/>
              <a:t>aegis</a:t>
            </a:r>
            <a:endParaRPr lang="en-US" sz="1400" i="1" dirty="0"/>
          </a:p>
        </p:txBody>
      </p:sp>
      <p:sp>
        <p:nvSpPr>
          <p:cNvPr id="14" name="Rectangle 13"/>
          <p:cNvSpPr/>
          <p:nvPr/>
        </p:nvSpPr>
        <p:spPr>
          <a:xfrm>
            <a:off x="3464289" y="2359223"/>
            <a:ext cx="2752919" cy="307777"/>
          </a:xfrm>
          <a:prstGeom prst="rect">
            <a:avLst/>
          </a:prstGeom>
        </p:spPr>
        <p:txBody>
          <a:bodyPr wrap="none">
            <a:spAutoFit/>
          </a:bodyPr>
          <a:lstStyle/>
          <a:p>
            <a:r>
              <a:rPr lang="en-US" sz="1400" i="1" dirty="0"/>
              <a:t> </a:t>
            </a:r>
            <a:r>
              <a:rPr lang="en-US" sz="1400" dirty="0" smtClean="0"/>
              <a:t>(4) ornament on front of helmet</a:t>
            </a:r>
            <a:endParaRPr lang="en-US" sz="1400" i="1" dirty="0"/>
          </a:p>
        </p:txBody>
      </p:sp>
    </p:spTree>
    <p:extLst>
      <p:ext uri="{BB962C8B-B14F-4D97-AF65-F5344CB8AC3E}">
        <p14:creationId xmlns:p14="http://schemas.microsoft.com/office/powerpoint/2010/main" val="17826512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
        <p:nvSpPr>
          <p:cNvPr id="8" name="TextBox 7"/>
          <p:cNvSpPr txBox="1"/>
          <p:nvPr/>
        </p:nvSpPr>
        <p:spPr>
          <a:xfrm>
            <a:off x="2895600" y="6334780"/>
            <a:ext cx="3452082" cy="523220"/>
          </a:xfrm>
          <a:prstGeom prst="rect">
            <a:avLst/>
          </a:prstGeom>
          <a:noFill/>
        </p:spPr>
        <p:txBody>
          <a:bodyPr wrap="square" rtlCol="0">
            <a:spAutoFit/>
          </a:bodyPr>
          <a:lstStyle/>
          <a:p>
            <a:pPr algn="r"/>
            <a:r>
              <a:rPr lang="en-US" sz="1400" i="1" dirty="0" err="1" smtClean="0"/>
              <a:t>Spes</a:t>
            </a:r>
            <a:r>
              <a:rPr lang="en-US" sz="1400" i="1" dirty="0" smtClean="0"/>
              <a:t> </a:t>
            </a:r>
            <a:r>
              <a:rPr lang="en-US" sz="1400" i="1" dirty="0" err="1" smtClean="0"/>
              <a:t>Castellani</a:t>
            </a:r>
            <a:r>
              <a:rPr lang="en-US" sz="1400" dirty="0" smtClean="0"/>
              <a:t>, Augustan;</a:t>
            </a:r>
          </a:p>
          <a:p>
            <a:pPr algn="r"/>
            <a:r>
              <a:rPr lang="en-US" sz="1400" dirty="0" smtClean="0"/>
              <a:t>London, British Museum</a:t>
            </a:r>
            <a:endParaRPr lang="en-US" sz="1400" dirty="0"/>
          </a:p>
        </p:txBody>
      </p:sp>
      <p:pic>
        <p:nvPicPr>
          <p:cNvPr id="15" name="Picture 14" descr="Athena.png"/>
          <p:cNvPicPr>
            <a:picLocks noChangeAspect="1"/>
          </p:cNvPicPr>
          <p:nvPr/>
        </p:nvPicPr>
        <p:blipFill rotWithShape="1">
          <a:blip r:embed="rId3"/>
          <a:srcRect l="26599" t="5398" r="27463" b="15021"/>
          <a:stretch/>
        </p:blipFill>
        <p:spPr>
          <a:xfrm>
            <a:off x="6347682" y="-10181"/>
            <a:ext cx="2796318" cy="6891785"/>
          </a:xfrm>
          <a:prstGeom prst="rect">
            <a:avLst/>
          </a:prstGeom>
        </p:spPr>
      </p:pic>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spTree>
    <p:extLst>
      <p:ext uri="{BB962C8B-B14F-4D97-AF65-F5344CB8AC3E}">
        <p14:creationId xmlns:p14="http://schemas.microsoft.com/office/powerpoint/2010/main" val="19390981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pic>
        <p:nvPicPr>
          <p:cNvPr id="6" name="Picture 5" descr="PolykleitosStatuette.jpg"/>
          <p:cNvPicPr>
            <a:picLocks noChangeAspect="1"/>
          </p:cNvPicPr>
          <p:nvPr/>
        </p:nvPicPr>
        <p:blipFill rotWithShape="1">
          <a:blip r:embed="rId3">
            <a:extLst>
              <a:ext uri="{28A0092B-C50C-407E-A947-70E740481C1C}">
                <a14:useLocalDpi xmlns:a14="http://schemas.microsoft.com/office/drawing/2010/main" val="0"/>
              </a:ext>
            </a:extLst>
          </a:blip>
          <a:srcRect l="18423" t="7955" r="18371" b="4000"/>
          <a:stretch/>
        </p:blipFill>
        <p:spPr>
          <a:xfrm>
            <a:off x="6432426" y="-10180"/>
            <a:ext cx="2711574" cy="6858000"/>
          </a:xfrm>
          <a:prstGeom prst="rect">
            <a:avLst/>
          </a:prstGeom>
        </p:spPr>
      </p:pic>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sp>
        <p:nvSpPr>
          <p:cNvPr id="7" name="TextBox 6"/>
          <p:cNvSpPr txBox="1"/>
          <p:nvPr/>
        </p:nvSpPr>
        <p:spPr>
          <a:xfrm>
            <a:off x="3048000" y="6172200"/>
            <a:ext cx="3331308" cy="738664"/>
          </a:xfrm>
          <a:prstGeom prst="rect">
            <a:avLst/>
          </a:prstGeom>
          <a:noFill/>
        </p:spPr>
        <p:txBody>
          <a:bodyPr wrap="square" rtlCol="0">
            <a:spAutoFit/>
          </a:bodyPr>
          <a:lstStyle/>
          <a:p>
            <a:pPr algn="r"/>
            <a:r>
              <a:rPr lang="en-US" sz="1400" dirty="0" smtClean="0"/>
              <a:t>Statuette of </a:t>
            </a:r>
            <a:r>
              <a:rPr lang="en-US" sz="1400" dirty="0" err="1" smtClean="0"/>
              <a:t>Polykleitan</a:t>
            </a:r>
            <a:r>
              <a:rPr lang="en-US" sz="1400" dirty="0"/>
              <a:t> </a:t>
            </a:r>
            <a:r>
              <a:rPr lang="en-US" sz="1400" dirty="0" smtClean="0"/>
              <a:t>“</a:t>
            </a:r>
            <a:r>
              <a:rPr lang="en-US" sz="1400" dirty="0" err="1" smtClean="0"/>
              <a:t>Diskophoros</a:t>
            </a:r>
            <a:r>
              <a:rPr lang="en-US" sz="1400" dirty="0" smtClean="0"/>
              <a:t>”</a:t>
            </a:r>
          </a:p>
          <a:p>
            <a:pPr algn="r"/>
            <a:r>
              <a:rPr lang="en-US" sz="1400" dirty="0" smtClean="0"/>
              <a:t> 1</a:t>
            </a:r>
            <a:r>
              <a:rPr lang="en-US" sz="1400" baseline="30000" dirty="0" smtClean="0"/>
              <a:t>st</a:t>
            </a:r>
            <a:r>
              <a:rPr lang="en-US" sz="1400" dirty="0" smtClean="0"/>
              <a:t> century BC – 1</a:t>
            </a:r>
            <a:r>
              <a:rPr lang="en-US" sz="1400" baseline="30000" dirty="0" smtClean="0"/>
              <a:t>st</a:t>
            </a:r>
            <a:r>
              <a:rPr lang="en-US" sz="1400" dirty="0" smtClean="0"/>
              <a:t> century AD</a:t>
            </a:r>
            <a:endParaRPr lang="en-US" sz="1400" dirty="0"/>
          </a:p>
          <a:p>
            <a:pPr algn="r"/>
            <a:r>
              <a:rPr lang="en-US" sz="1400" dirty="0" smtClean="0"/>
              <a:t>Paris, Louvre</a:t>
            </a:r>
            <a:endParaRPr lang="en-US" sz="1400" dirty="0"/>
          </a:p>
        </p:txBody>
      </p:sp>
    </p:spTree>
    <p:extLst>
      <p:ext uri="{BB962C8B-B14F-4D97-AF65-F5344CB8AC3E}">
        <p14:creationId xmlns:p14="http://schemas.microsoft.com/office/powerpoint/2010/main" val="1746154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9" name="TextBox 8"/>
          <p:cNvSpPr txBox="1"/>
          <p:nvPr/>
        </p:nvSpPr>
        <p:spPr>
          <a:xfrm>
            <a:off x="4191000" y="5867400"/>
            <a:ext cx="5029200" cy="954107"/>
          </a:xfrm>
          <a:prstGeom prst="rect">
            <a:avLst/>
          </a:prstGeom>
          <a:noFill/>
        </p:spPr>
        <p:txBody>
          <a:bodyPr wrap="square" rtlCol="0">
            <a:spAutoFit/>
          </a:bodyPr>
          <a:lstStyle/>
          <a:p>
            <a:r>
              <a:rPr lang="en-US" sz="1400" dirty="0" smtClean="0"/>
              <a:t>“</a:t>
            </a:r>
            <a:r>
              <a:rPr lang="en-US" sz="1400" dirty="0" err="1"/>
              <a:t>Kouros</a:t>
            </a:r>
            <a:r>
              <a:rPr lang="en-US" sz="1400" dirty="0"/>
              <a:t> </a:t>
            </a:r>
            <a:r>
              <a:rPr lang="en-US" sz="1400" dirty="0" err="1"/>
              <a:t>Pisoni</a:t>
            </a:r>
            <a:r>
              <a:rPr lang="en-US" sz="1400" dirty="0"/>
              <a:t>”; Bronze </a:t>
            </a:r>
            <a:r>
              <a:rPr lang="en-US" sz="1400" i="1" dirty="0" err="1"/>
              <a:t>Hermapollo</a:t>
            </a:r>
            <a:r>
              <a:rPr lang="en-US" sz="1400" dirty="0"/>
              <a:t> from </a:t>
            </a:r>
            <a:r>
              <a:rPr lang="en-US" sz="1400" dirty="0" smtClean="0"/>
              <a:t>the large </a:t>
            </a:r>
            <a:r>
              <a:rPr lang="en-US" sz="1400" dirty="0" err="1" smtClean="0"/>
              <a:t>peristyle</a:t>
            </a:r>
            <a:endParaRPr lang="en-US" sz="1400" dirty="0" smtClean="0"/>
          </a:p>
          <a:p>
            <a:r>
              <a:rPr lang="en-US" sz="1400" dirty="0"/>
              <a:t>o</a:t>
            </a:r>
            <a:r>
              <a:rPr lang="en-US" sz="1400" dirty="0" smtClean="0"/>
              <a:t>f the </a:t>
            </a:r>
            <a:r>
              <a:rPr lang="en-US" sz="1400" i="1" dirty="0" smtClean="0"/>
              <a:t>Villa </a:t>
            </a:r>
            <a:r>
              <a:rPr lang="en-US" sz="1400" i="1" dirty="0" err="1"/>
              <a:t>dei</a:t>
            </a:r>
            <a:r>
              <a:rPr lang="en-US" sz="1400" i="1" dirty="0"/>
              <a:t> </a:t>
            </a:r>
            <a:r>
              <a:rPr lang="en-US" sz="1400" i="1" dirty="0" err="1" smtClean="0"/>
              <a:t>Papiri</a:t>
            </a:r>
            <a:r>
              <a:rPr lang="en-US" sz="1400" dirty="0" smtClean="0"/>
              <a:t> </a:t>
            </a:r>
            <a:r>
              <a:rPr lang="en-US" sz="1400" dirty="0"/>
              <a:t>Herculaneum; mid-first century </a:t>
            </a:r>
            <a:r>
              <a:rPr lang="en-US" sz="1400" dirty="0" smtClean="0"/>
              <a:t>BC</a:t>
            </a:r>
          </a:p>
          <a:p>
            <a:r>
              <a:rPr lang="en-US" sz="1400" dirty="0" smtClean="0"/>
              <a:t>Eyes were originally inset; now filled with modern plaster Naples </a:t>
            </a:r>
            <a:r>
              <a:rPr lang="en-US" sz="1400" dirty="0"/>
              <a:t>Archaeological Museum</a:t>
            </a:r>
          </a:p>
        </p:txBody>
      </p:sp>
      <p:pic>
        <p:nvPicPr>
          <p:cNvPr id="3" name="Picture 2" descr="HUCB_SHARE_1099131227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74639"/>
            <a:ext cx="3858741" cy="5495620"/>
          </a:xfrm>
          <a:prstGeom prst="rect">
            <a:avLst/>
          </a:prstGeom>
        </p:spPr>
      </p:pic>
    </p:spTree>
    <p:extLst>
      <p:ext uri="{BB962C8B-B14F-4D97-AF65-F5344CB8AC3E}">
        <p14:creationId xmlns:p14="http://schemas.microsoft.com/office/powerpoint/2010/main" val="38341105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9" name="TextBox 8"/>
          <p:cNvSpPr txBox="1"/>
          <p:nvPr/>
        </p:nvSpPr>
        <p:spPr>
          <a:xfrm>
            <a:off x="4191000" y="5867400"/>
            <a:ext cx="5029200" cy="954107"/>
          </a:xfrm>
          <a:prstGeom prst="rect">
            <a:avLst/>
          </a:prstGeom>
          <a:noFill/>
        </p:spPr>
        <p:txBody>
          <a:bodyPr wrap="square" rtlCol="0">
            <a:spAutoFit/>
          </a:bodyPr>
          <a:lstStyle/>
          <a:p>
            <a:r>
              <a:rPr lang="en-US" sz="1400" dirty="0" smtClean="0"/>
              <a:t>“</a:t>
            </a:r>
            <a:r>
              <a:rPr lang="en-US" sz="1400" dirty="0" err="1"/>
              <a:t>Kouros</a:t>
            </a:r>
            <a:r>
              <a:rPr lang="en-US" sz="1400" dirty="0"/>
              <a:t> </a:t>
            </a:r>
            <a:r>
              <a:rPr lang="en-US" sz="1400" dirty="0" err="1"/>
              <a:t>Pisoni</a:t>
            </a:r>
            <a:r>
              <a:rPr lang="en-US" sz="1400" dirty="0"/>
              <a:t>”; Bronze </a:t>
            </a:r>
            <a:r>
              <a:rPr lang="en-US" sz="1400" i="1" dirty="0" err="1"/>
              <a:t>Hermapollo</a:t>
            </a:r>
            <a:r>
              <a:rPr lang="en-US" sz="1400" dirty="0"/>
              <a:t> from </a:t>
            </a:r>
            <a:r>
              <a:rPr lang="en-US" sz="1400" dirty="0" smtClean="0"/>
              <a:t>the large </a:t>
            </a:r>
            <a:r>
              <a:rPr lang="en-US" sz="1400" dirty="0" err="1" smtClean="0"/>
              <a:t>peristyle</a:t>
            </a:r>
            <a:endParaRPr lang="en-US" sz="1400" dirty="0" smtClean="0"/>
          </a:p>
          <a:p>
            <a:r>
              <a:rPr lang="en-US" sz="1400" dirty="0"/>
              <a:t>o</a:t>
            </a:r>
            <a:r>
              <a:rPr lang="en-US" sz="1400" dirty="0" smtClean="0"/>
              <a:t>f the </a:t>
            </a:r>
            <a:r>
              <a:rPr lang="en-US" sz="1400" i="1" dirty="0" smtClean="0"/>
              <a:t>Villa </a:t>
            </a:r>
            <a:r>
              <a:rPr lang="en-US" sz="1400" i="1" dirty="0" err="1"/>
              <a:t>dei</a:t>
            </a:r>
            <a:r>
              <a:rPr lang="en-US" sz="1400" i="1" dirty="0"/>
              <a:t> </a:t>
            </a:r>
            <a:r>
              <a:rPr lang="en-US" sz="1400" i="1" dirty="0" err="1" smtClean="0"/>
              <a:t>Papiri</a:t>
            </a:r>
            <a:r>
              <a:rPr lang="en-US" sz="1400" dirty="0" smtClean="0"/>
              <a:t> </a:t>
            </a:r>
            <a:r>
              <a:rPr lang="en-US" sz="1400" dirty="0"/>
              <a:t>Herculaneum; mid-first century </a:t>
            </a:r>
            <a:r>
              <a:rPr lang="en-US" sz="1400" dirty="0" smtClean="0"/>
              <a:t>BC</a:t>
            </a:r>
          </a:p>
          <a:p>
            <a:r>
              <a:rPr lang="en-US" sz="1400" dirty="0" smtClean="0"/>
              <a:t>Eyes were originally inset; now filled with modern plaster Naples </a:t>
            </a:r>
            <a:r>
              <a:rPr lang="en-US" sz="1400" dirty="0"/>
              <a:t>Archaeological Museum</a:t>
            </a:r>
          </a:p>
        </p:txBody>
      </p:sp>
      <p:pic>
        <p:nvPicPr>
          <p:cNvPr id="10" name="Picture 5" descr="p16441"/>
          <p:cNvPicPr>
            <a:picLocks noChangeAspect="1" noChangeArrowheads="1"/>
          </p:cNvPicPr>
          <p:nvPr/>
        </p:nvPicPr>
        <p:blipFill>
          <a:blip r:embed="rId3">
            <a:extLst>
              <a:ext uri="{28A0092B-C50C-407E-A947-70E740481C1C}">
                <a14:useLocalDpi xmlns:a14="http://schemas.microsoft.com/office/drawing/2010/main" val="0"/>
              </a:ext>
            </a:extLst>
          </a:blip>
          <a:srcRect b="20662"/>
          <a:stretch>
            <a:fillRect/>
          </a:stretch>
        </p:blipFill>
        <p:spPr bwMode="auto">
          <a:xfrm>
            <a:off x="4343400" y="381000"/>
            <a:ext cx="4800600" cy="249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1" y="3657600"/>
            <a:ext cx="4800600" cy="523220"/>
          </a:xfrm>
          <a:prstGeom prst="rect">
            <a:avLst/>
          </a:prstGeom>
          <a:noFill/>
        </p:spPr>
        <p:txBody>
          <a:bodyPr wrap="square" rtlCol="0">
            <a:spAutoFit/>
          </a:bodyPr>
          <a:lstStyle/>
          <a:p>
            <a:r>
              <a:rPr lang="en-US" sz="1400" dirty="0" smtClean="0"/>
              <a:t>The </a:t>
            </a:r>
            <a:r>
              <a:rPr lang="en-US" sz="1400" dirty="0"/>
              <a:t>large </a:t>
            </a:r>
            <a:r>
              <a:rPr lang="en-US" sz="1400" dirty="0" err="1" smtClean="0"/>
              <a:t>peristyle</a:t>
            </a:r>
            <a:r>
              <a:rPr lang="en-US" sz="1400" dirty="0" smtClean="0"/>
              <a:t> of </a:t>
            </a:r>
            <a:r>
              <a:rPr lang="en-US" sz="1400" dirty="0"/>
              <a:t>the </a:t>
            </a:r>
            <a:r>
              <a:rPr lang="en-US" sz="1400" i="1" dirty="0"/>
              <a:t>Villa </a:t>
            </a:r>
            <a:r>
              <a:rPr lang="en-US" sz="1400" i="1" dirty="0" err="1"/>
              <a:t>dei</a:t>
            </a:r>
            <a:r>
              <a:rPr lang="en-US" sz="1400" i="1" dirty="0"/>
              <a:t> </a:t>
            </a:r>
            <a:r>
              <a:rPr lang="en-US" sz="1400" i="1" dirty="0" err="1"/>
              <a:t>Papiri</a:t>
            </a:r>
            <a:r>
              <a:rPr lang="en-US" sz="1400" dirty="0"/>
              <a:t> </a:t>
            </a:r>
            <a:r>
              <a:rPr lang="en-US" sz="1400" dirty="0" smtClean="0"/>
              <a:t>Herculaneum, reconstructed at the J. Paul Getty Villa, Malibu</a:t>
            </a:r>
            <a:endParaRPr lang="en-US" sz="1400" dirty="0"/>
          </a:p>
        </p:txBody>
      </p:sp>
    </p:spTree>
    <p:extLst>
      <p:ext uri="{BB962C8B-B14F-4D97-AF65-F5344CB8AC3E}">
        <p14:creationId xmlns:p14="http://schemas.microsoft.com/office/powerpoint/2010/main" val="20524316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9" name="TextBox 8"/>
          <p:cNvSpPr txBox="1"/>
          <p:nvPr/>
        </p:nvSpPr>
        <p:spPr>
          <a:xfrm>
            <a:off x="4191000" y="5867400"/>
            <a:ext cx="5029200" cy="954107"/>
          </a:xfrm>
          <a:prstGeom prst="rect">
            <a:avLst/>
          </a:prstGeom>
          <a:noFill/>
        </p:spPr>
        <p:txBody>
          <a:bodyPr wrap="square" rtlCol="0">
            <a:spAutoFit/>
          </a:bodyPr>
          <a:lstStyle/>
          <a:p>
            <a:r>
              <a:rPr lang="en-US" sz="1400" dirty="0" smtClean="0"/>
              <a:t>“</a:t>
            </a:r>
            <a:r>
              <a:rPr lang="en-US" sz="1400" dirty="0" err="1"/>
              <a:t>Kouros</a:t>
            </a:r>
            <a:r>
              <a:rPr lang="en-US" sz="1400" dirty="0"/>
              <a:t> </a:t>
            </a:r>
            <a:r>
              <a:rPr lang="en-US" sz="1400" dirty="0" err="1"/>
              <a:t>Pisoni</a:t>
            </a:r>
            <a:r>
              <a:rPr lang="en-US" sz="1400" dirty="0"/>
              <a:t>”; Bronze </a:t>
            </a:r>
            <a:r>
              <a:rPr lang="en-US" sz="1400" i="1" dirty="0" err="1"/>
              <a:t>Hermapollo</a:t>
            </a:r>
            <a:r>
              <a:rPr lang="en-US" sz="1400" dirty="0"/>
              <a:t> from </a:t>
            </a:r>
            <a:r>
              <a:rPr lang="en-US" sz="1400" dirty="0" smtClean="0"/>
              <a:t>the large </a:t>
            </a:r>
            <a:r>
              <a:rPr lang="en-US" sz="1400" dirty="0" err="1" smtClean="0"/>
              <a:t>peristyle</a:t>
            </a:r>
            <a:endParaRPr lang="en-US" sz="1400" dirty="0" smtClean="0"/>
          </a:p>
          <a:p>
            <a:r>
              <a:rPr lang="en-US" sz="1400" dirty="0"/>
              <a:t>o</a:t>
            </a:r>
            <a:r>
              <a:rPr lang="en-US" sz="1400" dirty="0" smtClean="0"/>
              <a:t>f the </a:t>
            </a:r>
            <a:r>
              <a:rPr lang="en-US" sz="1400" i="1" dirty="0" smtClean="0"/>
              <a:t>Villa </a:t>
            </a:r>
            <a:r>
              <a:rPr lang="en-US" sz="1400" i="1" dirty="0" err="1"/>
              <a:t>dei</a:t>
            </a:r>
            <a:r>
              <a:rPr lang="en-US" sz="1400" i="1" dirty="0"/>
              <a:t> </a:t>
            </a:r>
            <a:r>
              <a:rPr lang="en-US" sz="1400" i="1" dirty="0" err="1" smtClean="0"/>
              <a:t>Papiri</a:t>
            </a:r>
            <a:r>
              <a:rPr lang="en-US" sz="1400" dirty="0" smtClean="0"/>
              <a:t> </a:t>
            </a:r>
            <a:r>
              <a:rPr lang="en-US" sz="1400" dirty="0"/>
              <a:t>Herculaneum; mid-first century </a:t>
            </a:r>
            <a:r>
              <a:rPr lang="en-US" sz="1400" dirty="0" smtClean="0"/>
              <a:t>BC</a:t>
            </a:r>
          </a:p>
          <a:p>
            <a:r>
              <a:rPr lang="en-US" sz="1400" dirty="0" smtClean="0"/>
              <a:t>Eyes were originally inset; now filled with modern plaster Naples </a:t>
            </a:r>
            <a:r>
              <a:rPr lang="en-US" sz="1400" dirty="0"/>
              <a:t>Archaeological Museum</a:t>
            </a:r>
          </a:p>
        </p:txBody>
      </p:sp>
      <p:pic>
        <p:nvPicPr>
          <p:cNvPr id="2" name="Picture 1" descr="HUCB_SHARE_1099131225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28600"/>
            <a:ext cx="3305994" cy="4495800"/>
          </a:xfrm>
          <a:prstGeom prst="rect">
            <a:avLst/>
          </a:prstGeom>
        </p:spPr>
      </p:pic>
      <p:sp>
        <p:nvSpPr>
          <p:cNvPr id="6" name="TextBox 5"/>
          <p:cNvSpPr txBox="1"/>
          <p:nvPr/>
        </p:nvSpPr>
        <p:spPr>
          <a:xfrm>
            <a:off x="4953000" y="4724400"/>
            <a:ext cx="3305994" cy="738664"/>
          </a:xfrm>
          <a:prstGeom prst="rect">
            <a:avLst/>
          </a:prstGeom>
          <a:noFill/>
        </p:spPr>
        <p:txBody>
          <a:bodyPr wrap="square" rtlCol="0">
            <a:spAutoFit/>
          </a:bodyPr>
          <a:lstStyle/>
          <a:p>
            <a:r>
              <a:rPr lang="en-US" sz="1400" dirty="0" smtClean="0"/>
              <a:t>Herm bust of Artemis (?), paired with the “</a:t>
            </a:r>
            <a:r>
              <a:rPr lang="en-US" sz="1400" dirty="0" err="1" smtClean="0"/>
              <a:t>Hermapollo</a:t>
            </a:r>
            <a:r>
              <a:rPr lang="en-US" sz="1400" dirty="0" smtClean="0"/>
              <a:t>” in the large </a:t>
            </a:r>
            <a:r>
              <a:rPr lang="en-US" sz="1400" dirty="0" err="1" smtClean="0"/>
              <a:t>peristyle</a:t>
            </a:r>
            <a:r>
              <a:rPr lang="en-US" sz="1400" dirty="0" smtClean="0"/>
              <a:t> garden of the Villa of the Papyri</a:t>
            </a:r>
            <a:endParaRPr lang="en-US" sz="1400" dirty="0"/>
          </a:p>
        </p:txBody>
      </p:sp>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spTree>
    <p:extLst>
      <p:ext uri="{BB962C8B-B14F-4D97-AF65-F5344CB8AC3E}">
        <p14:creationId xmlns:p14="http://schemas.microsoft.com/office/powerpoint/2010/main" val="27850041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4" name="Picture 3" descr="_73120436_headshots_b624.jpg"/>
          <p:cNvPicPr>
            <a:picLocks noChangeAspect="1"/>
          </p:cNvPicPr>
          <p:nvPr/>
        </p:nvPicPr>
        <p:blipFill rotWithShape="1">
          <a:blip r:embed="rId3">
            <a:extLst>
              <a:ext uri="{28A0092B-C50C-407E-A947-70E740481C1C}">
                <a14:useLocalDpi xmlns:a14="http://schemas.microsoft.com/office/drawing/2010/main" val="0"/>
              </a:ext>
            </a:extLst>
          </a:blip>
          <a:srcRect r="50664" b="50383"/>
          <a:stretch/>
        </p:blipFill>
        <p:spPr>
          <a:xfrm>
            <a:off x="4841070" y="374639"/>
            <a:ext cx="4267200" cy="4291494"/>
          </a:xfrm>
          <a:prstGeom prst="rect">
            <a:avLst/>
          </a:prstGeom>
        </p:spPr>
      </p:pic>
      <p:sp>
        <p:nvSpPr>
          <p:cNvPr id="10" name="TextBox 9"/>
          <p:cNvSpPr txBox="1"/>
          <p:nvPr/>
        </p:nvSpPr>
        <p:spPr>
          <a:xfrm>
            <a:off x="4841070" y="4724400"/>
            <a:ext cx="4267200" cy="523220"/>
          </a:xfrm>
          <a:prstGeom prst="rect">
            <a:avLst/>
          </a:prstGeom>
          <a:noFill/>
        </p:spPr>
        <p:txBody>
          <a:bodyPr wrap="square" rtlCol="0">
            <a:spAutoFit/>
          </a:bodyPr>
          <a:lstStyle/>
          <a:p>
            <a:r>
              <a:rPr lang="en-US" sz="1400" dirty="0" smtClean="0"/>
              <a:t>Apollo from Gaza; allegedly dredged out of the sea in August 2013 by a local fisherman.</a:t>
            </a:r>
            <a:endParaRPr lang="en-US" sz="1400" dirty="0"/>
          </a:p>
        </p:txBody>
      </p:sp>
      <p:sp>
        <p:nvSpPr>
          <p:cNvPr id="11" name="TextBox 10"/>
          <p:cNvSpPr txBox="1"/>
          <p:nvPr/>
        </p:nvSpPr>
        <p:spPr>
          <a:xfrm>
            <a:off x="4191000" y="5867400"/>
            <a:ext cx="5029200" cy="954107"/>
          </a:xfrm>
          <a:prstGeom prst="rect">
            <a:avLst/>
          </a:prstGeom>
          <a:noFill/>
        </p:spPr>
        <p:txBody>
          <a:bodyPr wrap="square" rtlCol="0">
            <a:spAutoFit/>
          </a:bodyPr>
          <a:lstStyle/>
          <a:p>
            <a:r>
              <a:rPr lang="en-US" sz="1400" dirty="0" smtClean="0"/>
              <a:t>“</a:t>
            </a:r>
            <a:r>
              <a:rPr lang="en-US" sz="1400" dirty="0" err="1"/>
              <a:t>Kouros</a:t>
            </a:r>
            <a:r>
              <a:rPr lang="en-US" sz="1400" dirty="0"/>
              <a:t> </a:t>
            </a:r>
            <a:r>
              <a:rPr lang="en-US" sz="1400" dirty="0" err="1"/>
              <a:t>Pisoni</a:t>
            </a:r>
            <a:r>
              <a:rPr lang="en-US" sz="1400" dirty="0"/>
              <a:t>”; Bronze </a:t>
            </a:r>
            <a:r>
              <a:rPr lang="en-US" sz="1400" i="1" dirty="0" err="1"/>
              <a:t>Hermapollo</a:t>
            </a:r>
            <a:r>
              <a:rPr lang="en-US" sz="1400" dirty="0"/>
              <a:t> from </a:t>
            </a:r>
            <a:r>
              <a:rPr lang="en-US" sz="1400" dirty="0" smtClean="0"/>
              <a:t>the large </a:t>
            </a:r>
            <a:r>
              <a:rPr lang="en-US" sz="1400" dirty="0" err="1" smtClean="0"/>
              <a:t>peristyle</a:t>
            </a:r>
            <a:endParaRPr lang="en-US" sz="1400" dirty="0" smtClean="0"/>
          </a:p>
          <a:p>
            <a:r>
              <a:rPr lang="en-US" sz="1400" dirty="0"/>
              <a:t>o</a:t>
            </a:r>
            <a:r>
              <a:rPr lang="en-US" sz="1400" dirty="0" smtClean="0"/>
              <a:t>f the </a:t>
            </a:r>
            <a:r>
              <a:rPr lang="en-US" sz="1400" i="1" dirty="0" smtClean="0"/>
              <a:t>Villa </a:t>
            </a:r>
            <a:r>
              <a:rPr lang="en-US" sz="1400" i="1" dirty="0" err="1"/>
              <a:t>dei</a:t>
            </a:r>
            <a:r>
              <a:rPr lang="en-US" sz="1400" i="1" dirty="0"/>
              <a:t> </a:t>
            </a:r>
            <a:r>
              <a:rPr lang="en-US" sz="1400" i="1" dirty="0" err="1" smtClean="0"/>
              <a:t>Papiri</a:t>
            </a:r>
            <a:r>
              <a:rPr lang="en-US" sz="1400" dirty="0" smtClean="0"/>
              <a:t> </a:t>
            </a:r>
            <a:r>
              <a:rPr lang="en-US" sz="1400" dirty="0"/>
              <a:t>Herculaneum; mid-first century </a:t>
            </a:r>
            <a:r>
              <a:rPr lang="en-US" sz="1400" dirty="0" smtClean="0"/>
              <a:t>BC</a:t>
            </a:r>
          </a:p>
          <a:p>
            <a:r>
              <a:rPr lang="en-US" sz="1400" dirty="0" smtClean="0"/>
              <a:t>Eyes were originally inset; now filled with modern plaster Naples </a:t>
            </a:r>
            <a:r>
              <a:rPr lang="en-US" sz="1400" dirty="0"/>
              <a:t>Archaeological Museum</a:t>
            </a:r>
          </a:p>
        </p:txBody>
      </p:sp>
    </p:spTree>
    <p:extLst>
      <p:ext uri="{BB962C8B-B14F-4D97-AF65-F5344CB8AC3E}">
        <p14:creationId xmlns:p14="http://schemas.microsoft.com/office/powerpoint/2010/main" val="5100139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10" name="Picture 9" descr="_73120436_headshots_b624.jpg"/>
          <p:cNvPicPr>
            <a:picLocks noChangeAspect="1"/>
          </p:cNvPicPr>
          <p:nvPr/>
        </p:nvPicPr>
        <p:blipFill rotWithShape="1">
          <a:blip r:embed="rId2">
            <a:extLst>
              <a:ext uri="{28A0092B-C50C-407E-A947-70E740481C1C}">
                <a14:useLocalDpi xmlns:a14="http://schemas.microsoft.com/office/drawing/2010/main" val="0"/>
              </a:ext>
            </a:extLst>
          </a:blip>
          <a:srcRect r="50664" b="50383"/>
          <a:stretch/>
        </p:blipFill>
        <p:spPr>
          <a:xfrm>
            <a:off x="4841070" y="374639"/>
            <a:ext cx="4267200" cy="4291494"/>
          </a:xfrm>
          <a:prstGeom prst="rect">
            <a:avLst/>
          </a:prstGeom>
        </p:spPr>
      </p:pic>
      <p:sp>
        <p:nvSpPr>
          <p:cNvPr id="11" name="TextBox 10"/>
          <p:cNvSpPr txBox="1"/>
          <p:nvPr/>
        </p:nvSpPr>
        <p:spPr>
          <a:xfrm>
            <a:off x="4841070" y="4724400"/>
            <a:ext cx="4267200" cy="523220"/>
          </a:xfrm>
          <a:prstGeom prst="rect">
            <a:avLst/>
          </a:prstGeom>
          <a:noFill/>
        </p:spPr>
        <p:txBody>
          <a:bodyPr wrap="square" rtlCol="0">
            <a:spAutoFit/>
          </a:bodyPr>
          <a:lstStyle/>
          <a:p>
            <a:r>
              <a:rPr lang="en-US" sz="1400" dirty="0" smtClean="0"/>
              <a:t>Apollo from Gaza; allegedly dredged out of the sea in August 2013 by a local fisherman.</a:t>
            </a:r>
            <a:endParaRPr lang="en-US" sz="1400" dirty="0"/>
          </a:p>
        </p:txBody>
      </p:sp>
      <p:pic>
        <p:nvPicPr>
          <p:cNvPr id="3" name="Picture 2" descr="_73119433_rearview3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8" y="362727"/>
            <a:ext cx="4201198" cy="6495273"/>
          </a:xfrm>
          <a:prstGeom prst="rect">
            <a:avLst/>
          </a:prstGeom>
        </p:spPr>
      </p:pic>
    </p:spTree>
    <p:extLst>
      <p:ext uri="{BB962C8B-B14F-4D97-AF65-F5344CB8AC3E}">
        <p14:creationId xmlns:p14="http://schemas.microsoft.com/office/powerpoint/2010/main" val="1468203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4" name="Picture 3" descr="_73120436_headshots_b624.jpg"/>
          <p:cNvPicPr>
            <a:picLocks noChangeAspect="1"/>
          </p:cNvPicPr>
          <p:nvPr/>
        </p:nvPicPr>
        <p:blipFill rotWithShape="1">
          <a:blip r:embed="rId3">
            <a:extLst>
              <a:ext uri="{28A0092B-C50C-407E-A947-70E740481C1C}">
                <a14:useLocalDpi xmlns:a14="http://schemas.microsoft.com/office/drawing/2010/main" val="0"/>
              </a:ext>
            </a:extLst>
          </a:blip>
          <a:srcRect r="50664" b="50383"/>
          <a:stretch/>
        </p:blipFill>
        <p:spPr>
          <a:xfrm>
            <a:off x="4841070" y="374639"/>
            <a:ext cx="4267200" cy="4291494"/>
          </a:xfrm>
          <a:prstGeom prst="rect">
            <a:avLst/>
          </a:prstGeom>
        </p:spPr>
      </p:pic>
      <p:sp>
        <p:nvSpPr>
          <p:cNvPr id="10" name="TextBox 9"/>
          <p:cNvSpPr txBox="1"/>
          <p:nvPr/>
        </p:nvSpPr>
        <p:spPr>
          <a:xfrm>
            <a:off x="4841070" y="4724400"/>
            <a:ext cx="4267200" cy="523220"/>
          </a:xfrm>
          <a:prstGeom prst="rect">
            <a:avLst/>
          </a:prstGeom>
          <a:noFill/>
        </p:spPr>
        <p:txBody>
          <a:bodyPr wrap="square" rtlCol="0">
            <a:spAutoFit/>
          </a:bodyPr>
          <a:lstStyle/>
          <a:p>
            <a:r>
              <a:rPr lang="en-US" sz="1400" dirty="0" smtClean="0"/>
              <a:t>Apollo from Gaza; allegedly dredged out of the sea in August 2013 by a local fisherman.</a:t>
            </a:r>
            <a:endParaRPr lang="en-US" sz="1400" dirty="0"/>
          </a:p>
        </p:txBody>
      </p:sp>
      <p:sp>
        <p:nvSpPr>
          <p:cNvPr id="11" name="TextBox 10"/>
          <p:cNvSpPr txBox="1"/>
          <p:nvPr/>
        </p:nvSpPr>
        <p:spPr>
          <a:xfrm>
            <a:off x="4191000" y="5867400"/>
            <a:ext cx="5029200" cy="954107"/>
          </a:xfrm>
          <a:prstGeom prst="rect">
            <a:avLst/>
          </a:prstGeom>
          <a:noFill/>
        </p:spPr>
        <p:txBody>
          <a:bodyPr wrap="square" rtlCol="0">
            <a:spAutoFit/>
          </a:bodyPr>
          <a:lstStyle/>
          <a:p>
            <a:r>
              <a:rPr lang="en-US" sz="1400" dirty="0" smtClean="0"/>
              <a:t>“</a:t>
            </a:r>
            <a:r>
              <a:rPr lang="en-US" sz="1400" dirty="0" err="1"/>
              <a:t>Kouros</a:t>
            </a:r>
            <a:r>
              <a:rPr lang="en-US" sz="1400" dirty="0"/>
              <a:t> </a:t>
            </a:r>
            <a:r>
              <a:rPr lang="en-US" sz="1400" dirty="0" err="1"/>
              <a:t>Pisoni</a:t>
            </a:r>
            <a:r>
              <a:rPr lang="en-US" sz="1400" dirty="0"/>
              <a:t>”; Bronze </a:t>
            </a:r>
            <a:r>
              <a:rPr lang="en-US" sz="1400" i="1" dirty="0" err="1"/>
              <a:t>Hermapollo</a:t>
            </a:r>
            <a:r>
              <a:rPr lang="en-US" sz="1400" dirty="0"/>
              <a:t> from </a:t>
            </a:r>
            <a:r>
              <a:rPr lang="en-US" sz="1400" dirty="0" smtClean="0"/>
              <a:t>the large </a:t>
            </a:r>
            <a:r>
              <a:rPr lang="en-US" sz="1400" dirty="0" err="1" smtClean="0"/>
              <a:t>peristyle</a:t>
            </a:r>
            <a:endParaRPr lang="en-US" sz="1400" dirty="0" smtClean="0"/>
          </a:p>
          <a:p>
            <a:r>
              <a:rPr lang="en-US" sz="1400" dirty="0"/>
              <a:t>o</a:t>
            </a:r>
            <a:r>
              <a:rPr lang="en-US" sz="1400" dirty="0" smtClean="0"/>
              <a:t>f the </a:t>
            </a:r>
            <a:r>
              <a:rPr lang="en-US" sz="1400" i="1" dirty="0" smtClean="0"/>
              <a:t>Villa </a:t>
            </a:r>
            <a:r>
              <a:rPr lang="en-US" sz="1400" i="1" dirty="0" err="1"/>
              <a:t>dei</a:t>
            </a:r>
            <a:r>
              <a:rPr lang="en-US" sz="1400" i="1" dirty="0"/>
              <a:t> </a:t>
            </a:r>
            <a:r>
              <a:rPr lang="en-US" sz="1400" i="1" dirty="0" err="1" smtClean="0"/>
              <a:t>Papiri</a:t>
            </a:r>
            <a:r>
              <a:rPr lang="en-US" sz="1400" dirty="0" smtClean="0"/>
              <a:t> </a:t>
            </a:r>
            <a:r>
              <a:rPr lang="en-US" sz="1400" dirty="0"/>
              <a:t>Herculaneum; mid-first century </a:t>
            </a:r>
            <a:r>
              <a:rPr lang="en-US" sz="1400" dirty="0" smtClean="0"/>
              <a:t>BC</a:t>
            </a:r>
          </a:p>
          <a:p>
            <a:r>
              <a:rPr lang="en-US" sz="1400" dirty="0" smtClean="0"/>
              <a:t>Eyes were originally inset; now filled with modern plaster Naples </a:t>
            </a:r>
            <a:r>
              <a:rPr lang="en-US" sz="1400" dirty="0"/>
              <a:t>Archaeological Museum</a:t>
            </a:r>
          </a:p>
        </p:txBody>
      </p:sp>
    </p:spTree>
    <p:extLst>
      <p:ext uri="{BB962C8B-B14F-4D97-AF65-F5344CB8AC3E}">
        <p14:creationId xmlns:p14="http://schemas.microsoft.com/office/powerpoint/2010/main" val="16116437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862937"/>
            <a:ext cx="1364752" cy="369332"/>
          </a:xfrm>
          <a:prstGeom prst="rect">
            <a:avLst/>
          </a:prstGeom>
          <a:noFill/>
        </p:spPr>
        <p:txBody>
          <a:bodyPr wrap="none" rtlCol="0">
            <a:spAutoFit/>
          </a:bodyPr>
          <a:lstStyle/>
          <a:p>
            <a:r>
              <a:rPr lang="en-US" dirty="0" smtClean="0"/>
              <a:t>C.H. Hallett</a:t>
            </a:r>
            <a:endParaRPr lang="en-US" dirty="0"/>
          </a:p>
        </p:txBody>
      </p:sp>
      <p:pic>
        <p:nvPicPr>
          <p:cNvPr id="2" name="Picture 1" descr="38c39fc611-Immagini EVENTI-Potere e Pathos-Potere e Path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269"/>
            <a:ext cx="3962400" cy="5600906"/>
          </a:xfrm>
          <a:prstGeom prst="rect">
            <a:avLst/>
          </a:prstGeom>
        </p:spPr>
      </p:pic>
      <p:sp>
        <p:nvSpPr>
          <p:cNvPr id="8" name="Title 1"/>
          <p:cNvSpPr>
            <a:spLocks noGrp="1"/>
          </p:cNvSpPr>
          <p:nvPr>
            <p:ph type="title"/>
          </p:nvPr>
        </p:nvSpPr>
        <p:spPr>
          <a:xfrm>
            <a:off x="0" y="0"/>
            <a:ext cx="9067800" cy="990600"/>
          </a:xfrm>
        </p:spPr>
        <p:txBody>
          <a:bodyPr>
            <a:noAutofit/>
          </a:bodyPr>
          <a:lstStyle/>
          <a:p>
            <a:r>
              <a:rPr lang="en-US" sz="2400" dirty="0" smtClean="0"/>
              <a:t>Retrospective Styles in Hellenistic and Roman </a:t>
            </a:r>
            <a:r>
              <a:rPr lang="en-US" sz="2400" dirty="0" smtClean="0"/>
              <a:t>Art:</a:t>
            </a:r>
            <a:br>
              <a:rPr lang="en-US" sz="2400" dirty="0" smtClean="0"/>
            </a:br>
            <a:r>
              <a:rPr lang="en-US" sz="2400" dirty="0" smtClean="0"/>
              <a:t>terminology and interpretation</a:t>
            </a:r>
            <a:endParaRPr lang="en-US" sz="2400" dirty="0"/>
          </a:p>
        </p:txBody>
      </p:sp>
    </p:spTree>
    <p:extLst>
      <p:ext uri="{BB962C8B-B14F-4D97-AF65-F5344CB8AC3E}">
        <p14:creationId xmlns:p14="http://schemas.microsoft.com/office/powerpoint/2010/main" val="25163580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2" name="Picture 1" descr="AN00859499_001_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322" y="457199"/>
            <a:ext cx="4203678" cy="6400801"/>
          </a:xfrm>
          <a:prstGeom prst="rect">
            <a:avLst/>
          </a:prstGeom>
        </p:spPr>
      </p:pic>
      <p:pic>
        <p:nvPicPr>
          <p:cNvPr id="9" name="Picture 8" descr="HUCB_SHARE_1099131227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0" y="437506"/>
            <a:ext cx="4537670" cy="6462551"/>
          </a:xfrm>
          <a:prstGeom prst="rect">
            <a:avLst/>
          </a:prstGeom>
        </p:spPr>
      </p:pic>
      <p:sp>
        <p:nvSpPr>
          <p:cNvPr id="5" name="TextBox 4"/>
          <p:cNvSpPr txBox="1"/>
          <p:nvPr/>
        </p:nvSpPr>
        <p:spPr>
          <a:xfrm>
            <a:off x="4953000" y="6376837"/>
            <a:ext cx="4038600" cy="523220"/>
          </a:xfrm>
          <a:prstGeom prst="rect">
            <a:avLst/>
          </a:prstGeom>
          <a:noFill/>
        </p:spPr>
        <p:txBody>
          <a:bodyPr wrap="square" rtlCol="0">
            <a:spAutoFit/>
          </a:bodyPr>
          <a:lstStyle/>
          <a:p>
            <a:r>
              <a:rPr lang="en-US" sz="1400" dirty="0" smtClean="0"/>
              <a:t>The “</a:t>
            </a:r>
            <a:r>
              <a:rPr lang="en-US" sz="1400" dirty="0" err="1" smtClean="0"/>
              <a:t>Townley</a:t>
            </a:r>
            <a:r>
              <a:rPr lang="en-US" sz="1400" dirty="0" smtClean="0"/>
              <a:t> Apollo”; Roman marble copy of a </a:t>
            </a:r>
          </a:p>
          <a:p>
            <a:r>
              <a:rPr lang="en-US" sz="1400" dirty="0" smtClean="0"/>
              <a:t>Greek bronze of the early 5</a:t>
            </a:r>
            <a:r>
              <a:rPr lang="en-US" sz="1400" baseline="30000" dirty="0" smtClean="0"/>
              <a:t>th</a:t>
            </a:r>
            <a:r>
              <a:rPr lang="en-US" sz="1400" dirty="0" smtClean="0"/>
              <a:t> century BC  (?)</a:t>
            </a:r>
            <a:endParaRPr lang="en-US" sz="1400" dirty="0"/>
          </a:p>
        </p:txBody>
      </p:sp>
    </p:spTree>
    <p:extLst>
      <p:ext uri="{BB962C8B-B14F-4D97-AF65-F5344CB8AC3E}">
        <p14:creationId xmlns:p14="http://schemas.microsoft.com/office/powerpoint/2010/main" val="9545572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3" name="Picture 2" descr="AN00859499_001_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322" y="457199"/>
            <a:ext cx="4203678" cy="6400801"/>
          </a:xfrm>
          <a:prstGeom prst="rect">
            <a:avLst/>
          </a:prstGeom>
        </p:spPr>
      </p:pic>
      <p:sp>
        <p:nvSpPr>
          <p:cNvPr id="4" name="TextBox 3"/>
          <p:cNvSpPr txBox="1"/>
          <p:nvPr/>
        </p:nvSpPr>
        <p:spPr>
          <a:xfrm>
            <a:off x="4953000" y="6376837"/>
            <a:ext cx="4038600" cy="523220"/>
          </a:xfrm>
          <a:prstGeom prst="rect">
            <a:avLst/>
          </a:prstGeom>
          <a:noFill/>
        </p:spPr>
        <p:txBody>
          <a:bodyPr wrap="square" rtlCol="0">
            <a:spAutoFit/>
          </a:bodyPr>
          <a:lstStyle/>
          <a:p>
            <a:r>
              <a:rPr lang="en-US" sz="1400" dirty="0" smtClean="0"/>
              <a:t>The “</a:t>
            </a:r>
            <a:r>
              <a:rPr lang="en-US" sz="1400" dirty="0" err="1" smtClean="0"/>
              <a:t>Townley</a:t>
            </a:r>
            <a:r>
              <a:rPr lang="en-US" sz="1400" dirty="0" smtClean="0"/>
              <a:t> Apollo”; Roman marble copy of a </a:t>
            </a:r>
          </a:p>
          <a:p>
            <a:r>
              <a:rPr lang="en-US" sz="1400" dirty="0" smtClean="0"/>
              <a:t>Greek bronze of the early 5</a:t>
            </a:r>
            <a:r>
              <a:rPr lang="en-US" sz="1400" baseline="30000" dirty="0" smtClean="0"/>
              <a:t>th</a:t>
            </a:r>
            <a:r>
              <a:rPr lang="en-US" sz="1400" dirty="0" smtClean="0"/>
              <a:t> century BC (?)</a:t>
            </a:r>
            <a:endParaRPr lang="en-US" sz="1400" dirty="0"/>
          </a:p>
        </p:txBody>
      </p:sp>
      <p:sp>
        <p:nvSpPr>
          <p:cNvPr id="5" name="TextBox 4"/>
          <p:cNvSpPr txBox="1"/>
          <p:nvPr/>
        </p:nvSpPr>
        <p:spPr>
          <a:xfrm>
            <a:off x="18837" y="2590800"/>
            <a:ext cx="4800600" cy="523220"/>
          </a:xfrm>
          <a:prstGeom prst="rect">
            <a:avLst/>
          </a:prstGeom>
          <a:noFill/>
        </p:spPr>
        <p:txBody>
          <a:bodyPr wrap="square" rtlCol="0">
            <a:spAutoFit/>
          </a:bodyPr>
          <a:lstStyle/>
          <a:p>
            <a:pPr algn="ctr"/>
            <a:r>
              <a:rPr lang="en-US" sz="1400" dirty="0" err="1" smtClean="0"/>
              <a:t>Milesian</a:t>
            </a:r>
            <a:r>
              <a:rPr lang="en-US" sz="1400" dirty="0" smtClean="0"/>
              <a:t> gold coin with the head of  </a:t>
            </a:r>
            <a:r>
              <a:rPr lang="en-US" sz="1400" dirty="0" err="1" smtClean="0"/>
              <a:t>Kanachos</a:t>
            </a:r>
            <a:r>
              <a:rPr lang="en-US" sz="1400" dirty="0"/>
              <a:t>’ bronze cult image of Apollo </a:t>
            </a:r>
            <a:r>
              <a:rPr lang="en-US" sz="1400" dirty="0" err="1"/>
              <a:t>Didymeus</a:t>
            </a:r>
            <a:r>
              <a:rPr lang="en-US" sz="1400" dirty="0"/>
              <a:t> at </a:t>
            </a:r>
            <a:r>
              <a:rPr lang="en-US" sz="1400" dirty="0" err="1" smtClean="0"/>
              <a:t>Didyma</a:t>
            </a:r>
            <a:r>
              <a:rPr lang="en-US" sz="1400" dirty="0" smtClean="0"/>
              <a:t>; ca. 200 BC</a:t>
            </a:r>
            <a:endParaRPr lang="en-US" sz="1400" dirty="0"/>
          </a:p>
        </p:txBody>
      </p:sp>
      <p:pic>
        <p:nvPicPr>
          <p:cNvPr id="2" name="Picture 1" descr="CH_Apollo_Did001.jpg"/>
          <p:cNvPicPr>
            <a:picLocks noChangeAspect="1"/>
          </p:cNvPicPr>
          <p:nvPr/>
        </p:nvPicPr>
        <p:blipFill rotWithShape="1">
          <a:blip r:embed="rId3">
            <a:extLst>
              <a:ext uri="{28A0092B-C50C-407E-A947-70E740481C1C}">
                <a14:useLocalDpi xmlns:a14="http://schemas.microsoft.com/office/drawing/2010/main" val="0"/>
              </a:ext>
            </a:extLst>
          </a:blip>
          <a:srcRect l="8777" t="41587" r="10224" b="37327"/>
          <a:stretch/>
        </p:blipFill>
        <p:spPr>
          <a:xfrm>
            <a:off x="0" y="457199"/>
            <a:ext cx="4819437" cy="1981201"/>
          </a:xfrm>
          <a:prstGeom prst="rect">
            <a:avLst/>
          </a:prstGeom>
        </p:spPr>
      </p:pic>
      <p:pic>
        <p:nvPicPr>
          <p:cNvPr id="6" name="Picture 5" descr="MilesianCo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2400"/>
            <a:ext cx="4800600" cy="2215662"/>
          </a:xfrm>
          <a:prstGeom prst="rect">
            <a:avLst/>
          </a:prstGeom>
        </p:spPr>
      </p:pic>
      <p:sp>
        <p:nvSpPr>
          <p:cNvPr id="8" name="TextBox 7"/>
          <p:cNvSpPr txBox="1"/>
          <p:nvPr/>
        </p:nvSpPr>
        <p:spPr>
          <a:xfrm>
            <a:off x="0" y="6376837"/>
            <a:ext cx="4800600" cy="307777"/>
          </a:xfrm>
          <a:prstGeom prst="rect">
            <a:avLst/>
          </a:prstGeom>
          <a:noFill/>
        </p:spPr>
        <p:txBody>
          <a:bodyPr wrap="square" rtlCol="0">
            <a:spAutoFit/>
          </a:bodyPr>
          <a:lstStyle/>
          <a:p>
            <a:pPr algn="ctr"/>
            <a:r>
              <a:rPr lang="en-US" sz="1400" dirty="0" err="1" smtClean="0"/>
              <a:t>Hadrianic</a:t>
            </a:r>
            <a:r>
              <a:rPr lang="en-US" sz="1400" dirty="0" smtClean="0"/>
              <a:t> </a:t>
            </a:r>
            <a:r>
              <a:rPr lang="en-US" sz="1400" dirty="0" err="1" smtClean="0"/>
              <a:t>cistophoroi</a:t>
            </a:r>
            <a:r>
              <a:rPr lang="en-US" sz="1400" dirty="0" smtClean="0"/>
              <a:t> showing the same statue</a:t>
            </a:r>
            <a:endParaRPr lang="en-US" sz="1400" dirty="0"/>
          </a:p>
        </p:txBody>
      </p:sp>
    </p:spTree>
    <p:extLst>
      <p:ext uri="{BB962C8B-B14F-4D97-AF65-F5344CB8AC3E}">
        <p14:creationId xmlns:p14="http://schemas.microsoft.com/office/powerpoint/2010/main" val="34577986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sp>
        <p:nvSpPr>
          <p:cNvPr id="3" name="TextBox 2"/>
          <p:cNvSpPr txBox="1"/>
          <p:nvPr/>
        </p:nvSpPr>
        <p:spPr>
          <a:xfrm>
            <a:off x="-76200" y="6334780"/>
            <a:ext cx="3886200" cy="523220"/>
          </a:xfrm>
          <a:prstGeom prst="rect">
            <a:avLst/>
          </a:prstGeom>
          <a:noFill/>
        </p:spPr>
        <p:txBody>
          <a:bodyPr wrap="square" rtlCol="0">
            <a:spAutoFit/>
          </a:bodyPr>
          <a:lstStyle/>
          <a:p>
            <a:r>
              <a:rPr lang="en-US" sz="1400" dirty="0" smtClean="0"/>
              <a:t>Early 5</a:t>
            </a:r>
            <a:r>
              <a:rPr lang="en-US" sz="1400" baseline="30000" dirty="0" smtClean="0"/>
              <a:t>th</a:t>
            </a:r>
            <a:r>
              <a:rPr lang="en-US" sz="1400" dirty="0" smtClean="0"/>
              <a:t> century BC marble head from the east pediment of the temple of </a:t>
            </a:r>
            <a:r>
              <a:rPr lang="en-US" sz="1400" dirty="0" err="1" smtClean="0"/>
              <a:t>Aphaia</a:t>
            </a:r>
            <a:r>
              <a:rPr lang="en-US" sz="1400" dirty="0" smtClean="0"/>
              <a:t> on Aegina</a:t>
            </a:r>
            <a:endParaRPr lang="en-US" sz="1400" dirty="0"/>
          </a:p>
        </p:txBody>
      </p:sp>
      <p:sp>
        <p:nvSpPr>
          <p:cNvPr id="4" name="TextBox 3"/>
          <p:cNvSpPr txBox="1"/>
          <p:nvPr/>
        </p:nvSpPr>
        <p:spPr>
          <a:xfrm>
            <a:off x="4137652" y="6334780"/>
            <a:ext cx="4974716" cy="523220"/>
          </a:xfrm>
          <a:prstGeom prst="rect">
            <a:avLst/>
          </a:prstGeom>
          <a:noFill/>
        </p:spPr>
        <p:txBody>
          <a:bodyPr wrap="square" rtlCol="0">
            <a:spAutoFit/>
          </a:bodyPr>
          <a:lstStyle/>
          <a:p>
            <a:pPr algn="ctr"/>
            <a:r>
              <a:rPr lang="en-US" sz="1400" dirty="0" smtClean="0"/>
              <a:t>Same head with 2 lead-wire curls from the fringe still in place (as drawn by </a:t>
            </a:r>
            <a:r>
              <a:rPr lang="en-US" sz="1400" dirty="0" err="1" smtClean="0"/>
              <a:t>Cockerell</a:t>
            </a:r>
            <a:r>
              <a:rPr lang="en-US" sz="1400" dirty="0" smtClean="0"/>
              <a:t>)</a:t>
            </a:r>
            <a:endParaRPr lang="en-US" sz="1400" dirty="0"/>
          </a:p>
        </p:txBody>
      </p:sp>
      <p:pic>
        <p:nvPicPr>
          <p:cNvPr id="2" name="Picture 1" descr="CH_Apollo_Did002.jpg"/>
          <p:cNvPicPr>
            <a:picLocks noChangeAspect="1"/>
          </p:cNvPicPr>
          <p:nvPr/>
        </p:nvPicPr>
        <p:blipFill rotWithShape="1">
          <a:blip r:embed="rId2">
            <a:extLst>
              <a:ext uri="{28A0092B-C50C-407E-A947-70E740481C1C}">
                <a14:useLocalDpi xmlns:a14="http://schemas.microsoft.com/office/drawing/2010/main" val="0"/>
              </a:ext>
            </a:extLst>
          </a:blip>
          <a:srcRect l="15617" t="3166" r="15168" b="6867"/>
          <a:stretch/>
        </p:blipFill>
        <p:spPr>
          <a:xfrm>
            <a:off x="4137651" y="685800"/>
            <a:ext cx="5022983" cy="5648980"/>
          </a:xfrm>
          <a:prstGeom prst="rect">
            <a:avLst/>
          </a:prstGeom>
        </p:spPr>
      </p:pic>
      <p:pic>
        <p:nvPicPr>
          <p:cNvPr id="5" name="Picture 4" descr="Aeginetans-Dying-Warrior-East-Pedi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2500" y="1600201"/>
            <a:ext cx="5715000" cy="3810000"/>
          </a:xfrm>
          <a:prstGeom prst="rect">
            <a:avLst/>
          </a:prstGeom>
        </p:spPr>
      </p:pic>
    </p:spTree>
    <p:extLst>
      <p:ext uri="{BB962C8B-B14F-4D97-AF65-F5344CB8AC3E}">
        <p14:creationId xmlns:p14="http://schemas.microsoft.com/office/powerpoint/2010/main" val="28810092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sp>
        <p:nvSpPr>
          <p:cNvPr id="4" name="TextBox 3"/>
          <p:cNvSpPr txBox="1"/>
          <p:nvPr/>
        </p:nvSpPr>
        <p:spPr>
          <a:xfrm>
            <a:off x="12678" y="6376837"/>
            <a:ext cx="4635522" cy="523220"/>
          </a:xfrm>
          <a:prstGeom prst="rect">
            <a:avLst/>
          </a:prstGeom>
          <a:noFill/>
        </p:spPr>
        <p:txBody>
          <a:bodyPr wrap="square" rtlCol="0">
            <a:spAutoFit/>
          </a:bodyPr>
          <a:lstStyle/>
          <a:p>
            <a:pPr algn="ctr"/>
            <a:r>
              <a:rPr lang="en-US" sz="1400" dirty="0" smtClean="0"/>
              <a:t>The “</a:t>
            </a:r>
            <a:r>
              <a:rPr lang="en-US" sz="1400" dirty="0" err="1" smtClean="0"/>
              <a:t>Townley</a:t>
            </a:r>
            <a:r>
              <a:rPr lang="en-US" sz="1400" dirty="0" smtClean="0"/>
              <a:t> Apollo”; Roman marble copy</a:t>
            </a:r>
          </a:p>
          <a:p>
            <a:pPr algn="ctr"/>
            <a:r>
              <a:rPr lang="en-US" sz="1400" dirty="0" smtClean="0"/>
              <a:t>of a Greek bronze of the early 5</a:t>
            </a:r>
            <a:r>
              <a:rPr lang="en-US" sz="1400" baseline="30000" dirty="0" smtClean="0"/>
              <a:t>th</a:t>
            </a:r>
            <a:r>
              <a:rPr lang="en-US" sz="1400" dirty="0" smtClean="0"/>
              <a:t> century BC </a:t>
            </a:r>
            <a:endParaRPr lang="en-US" sz="1400" dirty="0"/>
          </a:p>
        </p:txBody>
      </p:sp>
      <p:sp>
        <p:nvSpPr>
          <p:cNvPr id="5" name="TextBox 4"/>
          <p:cNvSpPr txBox="1"/>
          <p:nvPr/>
        </p:nvSpPr>
        <p:spPr>
          <a:xfrm>
            <a:off x="4953000" y="6334780"/>
            <a:ext cx="4159367" cy="523220"/>
          </a:xfrm>
          <a:prstGeom prst="rect">
            <a:avLst/>
          </a:prstGeom>
          <a:noFill/>
        </p:spPr>
        <p:txBody>
          <a:bodyPr wrap="square" rtlCol="0">
            <a:spAutoFit/>
          </a:bodyPr>
          <a:lstStyle/>
          <a:p>
            <a:pPr algn="ctr"/>
            <a:r>
              <a:rPr lang="en-US" sz="1400" dirty="0" smtClean="0"/>
              <a:t>Detail of head of Achilles with long fringe</a:t>
            </a:r>
          </a:p>
          <a:p>
            <a:pPr algn="ctr"/>
            <a:r>
              <a:rPr lang="en-US" sz="1400" dirty="0" smtClean="0"/>
              <a:t>from an Early 5</a:t>
            </a:r>
            <a:r>
              <a:rPr lang="en-US" sz="1400" baseline="30000" dirty="0" smtClean="0"/>
              <a:t>th</a:t>
            </a:r>
            <a:r>
              <a:rPr lang="en-US" sz="1400" dirty="0" smtClean="0"/>
              <a:t> century painted pot</a:t>
            </a:r>
            <a:endParaRPr lang="en-US" sz="1400" dirty="0"/>
          </a:p>
        </p:txBody>
      </p:sp>
      <p:pic>
        <p:nvPicPr>
          <p:cNvPr id="6" name="Picture 5" descr="bmmyth.02.jpg"/>
          <p:cNvPicPr>
            <a:picLocks noChangeAspect="1"/>
          </p:cNvPicPr>
          <p:nvPr/>
        </p:nvPicPr>
        <p:blipFill rotWithShape="1">
          <a:blip r:embed="rId2">
            <a:extLst>
              <a:ext uri="{28A0092B-C50C-407E-A947-70E740481C1C}">
                <a14:useLocalDpi xmlns:a14="http://schemas.microsoft.com/office/drawing/2010/main" val="0"/>
              </a:ext>
            </a:extLst>
          </a:blip>
          <a:srcRect l="7476" r="4055"/>
          <a:stretch/>
        </p:blipFill>
        <p:spPr>
          <a:xfrm>
            <a:off x="0" y="533399"/>
            <a:ext cx="4648200" cy="5641223"/>
          </a:xfrm>
          <a:prstGeom prst="rect">
            <a:avLst/>
          </a:prstGeom>
        </p:spPr>
      </p:pic>
      <p:pic>
        <p:nvPicPr>
          <p:cNvPr id="2" name="Picture 1" descr="CH_Apollo_Did004.jpg"/>
          <p:cNvPicPr>
            <a:picLocks noChangeAspect="1"/>
          </p:cNvPicPr>
          <p:nvPr/>
        </p:nvPicPr>
        <p:blipFill rotWithShape="1">
          <a:blip r:embed="rId3">
            <a:extLst>
              <a:ext uri="{28A0092B-C50C-407E-A947-70E740481C1C}">
                <a14:useLocalDpi xmlns:a14="http://schemas.microsoft.com/office/drawing/2010/main" val="0"/>
              </a:ext>
            </a:extLst>
          </a:blip>
          <a:srcRect l="22365" t="3999" r="23480" b="7855"/>
          <a:stretch/>
        </p:blipFill>
        <p:spPr>
          <a:xfrm>
            <a:off x="5043797" y="533398"/>
            <a:ext cx="4099286" cy="5641224"/>
          </a:xfrm>
          <a:prstGeom prst="rect">
            <a:avLst/>
          </a:prstGeom>
        </p:spPr>
      </p:pic>
    </p:spTree>
    <p:extLst>
      <p:ext uri="{BB962C8B-B14F-4D97-AF65-F5344CB8AC3E}">
        <p14:creationId xmlns:p14="http://schemas.microsoft.com/office/powerpoint/2010/main" val="32442019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sp>
        <p:nvSpPr>
          <p:cNvPr id="5" name="TextBox 4"/>
          <p:cNvSpPr txBox="1"/>
          <p:nvPr/>
        </p:nvSpPr>
        <p:spPr>
          <a:xfrm>
            <a:off x="5334000" y="6324600"/>
            <a:ext cx="4038600" cy="523220"/>
          </a:xfrm>
          <a:prstGeom prst="rect">
            <a:avLst/>
          </a:prstGeom>
          <a:noFill/>
        </p:spPr>
        <p:txBody>
          <a:bodyPr wrap="square" rtlCol="0">
            <a:spAutoFit/>
          </a:bodyPr>
          <a:lstStyle/>
          <a:p>
            <a:r>
              <a:rPr lang="en-US" sz="1400" dirty="0" smtClean="0"/>
              <a:t>Bronze herm of the </a:t>
            </a:r>
            <a:r>
              <a:rPr lang="en-US" sz="1400" dirty="0" err="1" smtClean="0"/>
              <a:t>Polykleitan</a:t>
            </a:r>
            <a:r>
              <a:rPr lang="en-US" sz="1400" dirty="0" smtClean="0"/>
              <a:t> “</a:t>
            </a:r>
            <a:r>
              <a:rPr lang="en-US" sz="1400" dirty="0" err="1" smtClean="0"/>
              <a:t>Herakles</a:t>
            </a:r>
            <a:r>
              <a:rPr lang="en-US" sz="1400" dirty="0" smtClean="0"/>
              <a:t>” type</a:t>
            </a:r>
          </a:p>
          <a:p>
            <a:r>
              <a:rPr lang="en-US" sz="1400" dirty="0" smtClean="0"/>
              <a:t>From the large </a:t>
            </a:r>
            <a:r>
              <a:rPr lang="en-US" sz="1400" dirty="0" err="1" smtClean="0"/>
              <a:t>peristyle</a:t>
            </a:r>
            <a:r>
              <a:rPr lang="en-US" sz="1400" dirty="0" smtClean="0"/>
              <a:t> of the Villa </a:t>
            </a:r>
            <a:r>
              <a:rPr lang="en-US" sz="1400" dirty="0" err="1" smtClean="0"/>
              <a:t>dei</a:t>
            </a:r>
            <a:r>
              <a:rPr lang="en-US" sz="1400" dirty="0" smtClean="0"/>
              <a:t> </a:t>
            </a:r>
            <a:r>
              <a:rPr lang="en-US" sz="1400" dirty="0" err="1" smtClean="0"/>
              <a:t>Papiri</a:t>
            </a:r>
            <a:endParaRPr lang="en-US" sz="1400" dirty="0"/>
          </a:p>
        </p:txBody>
      </p:sp>
      <p:pic>
        <p:nvPicPr>
          <p:cNvPr id="2" name="Picture 1" descr="CH_Polykl_Herak001.jpg"/>
          <p:cNvPicPr>
            <a:picLocks noChangeAspect="1"/>
          </p:cNvPicPr>
          <p:nvPr/>
        </p:nvPicPr>
        <p:blipFill rotWithShape="1">
          <a:blip r:embed="rId3">
            <a:extLst>
              <a:ext uri="{28A0092B-C50C-407E-A947-70E740481C1C}">
                <a14:useLocalDpi xmlns:a14="http://schemas.microsoft.com/office/drawing/2010/main" val="0"/>
              </a:ext>
            </a:extLst>
          </a:blip>
          <a:srcRect l="11171" t="4901" r="15445" b="22565"/>
          <a:stretch/>
        </p:blipFill>
        <p:spPr>
          <a:xfrm>
            <a:off x="5410200" y="369332"/>
            <a:ext cx="3703733" cy="5885656"/>
          </a:xfrm>
          <a:prstGeom prst="rect">
            <a:avLst/>
          </a:prstGeom>
        </p:spPr>
      </p:pic>
    </p:spTree>
    <p:extLst>
      <p:ext uri="{BB962C8B-B14F-4D97-AF65-F5344CB8AC3E}">
        <p14:creationId xmlns:p14="http://schemas.microsoft.com/office/powerpoint/2010/main" val="37860409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6" name="Picture 5" descr="HUCB_SHARE_1099131227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330" y="437506"/>
            <a:ext cx="4537670" cy="6462551"/>
          </a:xfrm>
          <a:prstGeom prst="rect">
            <a:avLst/>
          </a:prstGeom>
        </p:spPr>
      </p:pic>
    </p:spTree>
    <p:extLst>
      <p:ext uri="{BB962C8B-B14F-4D97-AF65-F5344CB8AC3E}">
        <p14:creationId xmlns:p14="http://schemas.microsoft.com/office/powerpoint/2010/main" val="16241158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639"/>
            <a:ext cx="4191000" cy="6455833"/>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CASE STUDY 2: “THE KOUROS PISONI”</a:t>
            </a:r>
            <a:endParaRPr lang="en-US" dirty="0"/>
          </a:p>
        </p:txBody>
      </p:sp>
      <p:pic>
        <p:nvPicPr>
          <p:cNvPr id="2" name="Picture 1" descr="HUCB_SHARE_109911796222.jpg"/>
          <p:cNvPicPr>
            <a:picLocks noChangeAspect="1"/>
          </p:cNvPicPr>
          <p:nvPr/>
        </p:nvPicPr>
        <p:blipFill rotWithShape="1">
          <a:blip r:embed="rId3">
            <a:extLst>
              <a:ext uri="{28A0092B-C50C-407E-A947-70E740481C1C}">
                <a14:useLocalDpi xmlns:a14="http://schemas.microsoft.com/office/drawing/2010/main" val="0"/>
              </a:ext>
            </a:extLst>
          </a:blip>
          <a:srcRect l="14686" t="2517" r="10765" b="4359"/>
          <a:stretch/>
        </p:blipFill>
        <p:spPr>
          <a:xfrm>
            <a:off x="5368331" y="362140"/>
            <a:ext cx="3775669" cy="5962460"/>
          </a:xfrm>
          <a:prstGeom prst="rect">
            <a:avLst/>
          </a:prstGeom>
        </p:spPr>
      </p:pic>
      <p:sp>
        <p:nvSpPr>
          <p:cNvPr id="5" name="TextBox 4"/>
          <p:cNvSpPr txBox="1"/>
          <p:nvPr/>
        </p:nvSpPr>
        <p:spPr>
          <a:xfrm>
            <a:off x="5334000" y="6324600"/>
            <a:ext cx="4038600" cy="523220"/>
          </a:xfrm>
          <a:prstGeom prst="rect">
            <a:avLst/>
          </a:prstGeom>
          <a:noFill/>
        </p:spPr>
        <p:txBody>
          <a:bodyPr wrap="square" rtlCol="0">
            <a:spAutoFit/>
          </a:bodyPr>
          <a:lstStyle/>
          <a:p>
            <a:r>
              <a:rPr lang="en-US" sz="1400" dirty="0" smtClean="0"/>
              <a:t>Bronze herm of the </a:t>
            </a:r>
            <a:r>
              <a:rPr lang="en-US" sz="1400" dirty="0" err="1" smtClean="0"/>
              <a:t>Polykleitan</a:t>
            </a:r>
            <a:r>
              <a:rPr lang="en-US" sz="1400" dirty="0" smtClean="0"/>
              <a:t> </a:t>
            </a:r>
            <a:r>
              <a:rPr lang="en-US" sz="1400" i="1" dirty="0" err="1" smtClean="0"/>
              <a:t>Doryphoros</a:t>
            </a:r>
            <a:endParaRPr lang="en-US" sz="1400" i="1" dirty="0" smtClean="0"/>
          </a:p>
          <a:p>
            <a:r>
              <a:rPr lang="en-US" sz="1400" dirty="0" smtClean="0"/>
              <a:t>From the small </a:t>
            </a:r>
            <a:r>
              <a:rPr lang="en-US" sz="1400" dirty="0" err="1" smtClean="0"/>
              <a:t>peristyle</a:t>
            </a:r>
            <a:r>
              <a:rPr lang="en-US" sz="1400" dirty="0" smtClean="0"/>
              <a:t> of the Villa </a:t>
            </a:r>
            <a:r>
              <a:rPr lang="en-US" sz="1400" dirty="0" err="1" smtClean="0"/>
              <a:t>dei</a:t>
            </a:r>
            <a:r>
              <a:rPr lang="en-US" sz="1400" dirty="0" smtClean="0"/>
              <a:t> </a:t>
            </a:r>
            <a:r>
              <a:rPr lang="en-US" sz="1400" dirty="0" err="1" smtClean="0"/>
              <a:t>Papiri</a:t>
            </a:r>
            <a:endParaRPr lang="en-US" sz="1400" dirty="0"/>
          </a:p>
        </p:txBody>
      </p:sp>
    </p:spTree>
    <p:extLst>
      <p:ext uri="{BB962C8B-B14F-4D97-AF65-F5344CB8AC3E}">
        <p14:creationId xmlns:p14="http://schemas.microsoft.com/office/powerpoint/2010/main" val="35347160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200" y="6096000"/>
            <a:ext cx="3505200" cy="738664"/>
          </a:xfrm>
          <a:prstGeom prst="rect">
            <a:avLst/>
          </a:prstGeom>
          <a:noFill/>
        </p:spPr>
        <p:txBody>
          <a:bodyPr wrap="square" rtlCol="0">
            <a:spAutoFit/>
          </a:bodyPr>
          <a:lstStyle/>
          <a:p>
            <a:pPr algn="ctr"/>
            <a:r>
              <a:rPr lang="en-US" sz="1400" dirty="0" smtClean="0"/>
              <a:t>“Torso from  Livorno”: mid-1</a:t>
            </a:r>
            <a:r>
              <a:rPr lang="en-US" sz="1400" baseline="30000" dirty="0" smtClean="0"/>
              <a:t>st</a:t>
            </a:r>
            <a:r>
              <a:rPr lang="en-US" sz="1400" dirty="0" smtClean="0"/>
              <a:t> century BC “overcast” of Early 5</a:t>
            </a:r>
            <a:r>
              <a:rPr lang="en-US" sz="1400" baseline="30000" dirty="0" smtClean="0"/>
              <a:t>th</a:t>
            </a:r>
            <a:r>
              <a:rPr lang="en-US" sz="1400" dirty="0" smtClean="0"/>
              <a:t> </a:t>
            </a:r>
            <a:r>
              <a:rPr lang="en-US" sz="1400" dirty="0"/>
              <a:t>century BC </a:t>
            </a:r>
            <a:r>
              <a:rPr lang="en-US" sz="1400" dirty="0" smtClean="0"/>
              <a:t>bronze</a:t>
            </a:r>
          </a:p>
          <a:p>
            <a:pPr algn="ctr"/>
            <a:r>
              <a:rPr lang="en-US" sz="1400" dirty="0" smtClean="0"/>
              <a:t>Florence, Archaeological Museum</a:t>
            </a:r>
            <a:endParaRPr lang="en-US" sz="1400" dirty="0"/>
          </a:p>
        </p:txBody>
      </p:sp>
      <p:pic>
        <p:nvPicPr>
          <p:cNvPr id="2" name="Picture 1" descr="torso1.jpg"/>
          <p:cNvPicPr>
            <a:picLocks noChangeAspect="1"/>
          </p:cNvPicPr>
          <p:nvPr/>
        </p:nvPicPr>
        <p:blipFill rotWithShape="1">
          <a:blip r:embed="rId2">
            <a:extLst>
              <a:ext uri="{28A0092B-C50C-407E-A947-70E740481C1C}">
                <a14:useLocalDpi xmlns:a14="http://schemas.microsoft.com/office/drawing/2010/main" val="0"/>
              </a:ext>
            </a:extLst>
          </a:blip>
          <a:srcRect l="17088" r="13635" b="10141"/>
          <a:stretch/>
        </p:blipFill>
        <p:spPr>
          <a:xfrm>
            <a:off x="0" y="369332"/>
            <a:ext cx="3276600" cy="5666688"/>
          </a:xfrm>
          <a:prstGeom prst="rect">
            <a:avLst/>
          </a:prstGeom>
        </p:spPr>
      </p:pic>
      <p:sp>
        <p:nvSpPr>
          <p:cNvPr id="6" name="TextBox 5"/>
          <p:cNvSpPr txBox="1"/>
          <p:nvPr/>
        </p:nvSpPr>
        <p:spPr>
          <a:xfrm>
            <a:off x="0" y="0"/>
            <a:ext cx="9090882" cy="369332"/>
          </a:xfrm>
          <a:prstGeom prst="rect">
            <a:avLst/>
          </a:prstGeom>
          <a:noFill/>
        </p:spPr>
        <p:txBody>
          <a:bodyPr wrap="square" rtlCol="0">
            <a:spAutoFit/>
          </a:bodyPr>
          <a:lstStyle/>
          <a:p>
            <a:pPr algn="ctr"/>
            <a:r>
              <a:rPr lang="en-US" dirty="0" smtClean="0"/>
              <a:t>CASE STUDY </a:t>
            </a:r>
            <a:r>
              <a:rPr lang="en-US" dirty="0"/>
              <a:t>3</a:t>
            </a:r>
            <a:r>
              <a:rPr lang="en-US" dirty="0" smtClean="0"/>
              <a:t>: “THE LIVORNO TORSO”</a:t>
            </a:r>
            <a:endParaRPr lang="en-US" dirty="0"/>
          </a:p>
        </p:txBody>
      </p:sp>
      <p:pic>
        <p:nvPicPr>
          <p:cNvPr id="7" name="Picture 6" descr="Flor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892" y="469900"/>
            <a:ext cx="3570019" cy="5778500"/>
          </a:xfrm>
          <a:prstGeom prst="rect">
            <a:avLst/>
          </a:prstGeom>
        </p:spPr>
      </p:pic>
    </p:spTree>
    <p:extLst>
      <p:ext uri="{BB962C8B-B14F-4D97-AF65-F5344CB8AC3E}">
        <p14:creationId xmlns:p14="http://schemas.microsoft.com/office/powerpoint/2010/main" val="4211080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369332"/>
          </a:xfrm>
          <a:prstGeom prst="rect">
            <a:avLst/>
          </a:prstGeom>
          <a:noFill/>
        </p:spPr>
        <p:txBody>
          <a:bodyPr wrap="square" rtlCol="0">
            <a:spAutoFit/>
          </a:bodyPr>
          <a:lstStyle/>
          <a:p>
            <a:pPr algn="ctr"/>
            <a:r>
              <a:rPr lang="en-US" dirty="0" smtClean="0"/>
              <a:t>THREE CASE STUDIES</a:t>
            </a:r>
            <a:endParaRPr lang="en-US" dirty="0"/>
          </a:p>
        </p:txBody>
      </p:sp>
      <p:pic>
        <p:nvPicPr>
          <p:cNvPr id="3" name="Picture 2" descr="img082.jpg"/>
          <p:cNvPicPr>
            <a:picLocks noChangeAspect="1"/>
          </p:cNvPicPr>
          <p:nvPr/>
        </p:nvPicPr>
        <p:blipFill rotWithShape="1">
          <a:blip r:embed="rId2"/>
          <a:srcRect l="3672" t="1096" r="2820"/>
          <a:stretch/>
        </p:blipFill>
        <p:spPr>
          <a:xfrm>
            <a:off x="2" y="449666"/>
            <a:ext cx="2364408" cy="5798734"/>
          </a:xfrm>
          <a:prstGeom prst="rect">
            <a:avLst/>
          </a:prstGeom>
        </p:spPr>
      </p:pic>
      <p:pic>
        <p:nvPicPr>
          <p:cNvPr id="4" name="Picture 3" descr="nome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57200"/>
            <a:ext cx="3075574" cy="4737627"/>
          </a:xfrm>
          <a:prstGeom prst="rect">
            <a:avLst/>
          </a:prstGeom>
        </p:spPr>
      </p:pic>
      <p:pic>
        <p:nvPicPr>
          <p:cNvPr id="5" name="Picture 4" descr="Floren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892" y="469900"/>
            <a:ext cx="3570019" cy="5778500"/>
          </a:xfrm>
          <a:prstGeom prst="rect">
            <a:avLst/>
          </a:prstGeom>
        </p:spPr>
      </p:pic>
      <p:sp>
        <p:nvSpPr>
          <p:cNvPr id="2" name="TextBox 1"/>
          <p:cNvSpPr txBox="1"/>
          <p:nvPr/>
        </p:nvSpPr>
        <p:spPr>
          <a:xfrm>
            <a:off x="0" y="6368534"/>
            <a:ext cx="2364410" cy="369332"/>
          </a:xfrm>
          <a:prstGeom prst="rect">
            <a:avLst/>
          </a:prstGeom>
          <a:noFill/>
        </p:spPr>
        <p:txBody>
          <a:bodyPr wrap="square" rtlCol="0">
            <a:spAutoFit/>
          </a:bodyPr>
          <a:lstStyle/>
          <a:p>
            <a:pPr algn="ctr"/>
            <a:r>
              <a:rPr lang="en-US" dirty="0" smtClean="0"/>
              <a:t>(1)</a:t>
            </a:r>
            <a:endParaRPr lang="en-US" dirty="0"/>
          </a:p>
        </p:txBody>
      </p:sp>
      <p:sp>
        <p:nvSpPr>
          <p:cNvPr id="13" name="TextBox 12"/>
          <p:cNvSpPr txBox="1"/>
          <p:nvPr/>
        </p:nvSpPr>
        <p:spPr>
          <a:xfrm>
            <a:off x="2516810" y="5334000"/>
            <a:ext cx="2997164" cy="369332"/>
          </a:xfrm>
          <a:prstGeom prst="rect">
            <a:avLst/>
          </a:prstGeom>
          <a:noFill/>
        </p:spPr>
        <p:txBody>
          <a:bodyPr wrap="square" rtlCol="0">
            <a:spAutoFit/>
          </a:bodyPr>
          <a:lstStyle/>
          <a:p>
            <a:pPr algn="ctr"/>
            <a:r>
              <a:rPr lang="en-US" dirty="0" smtClean="0"/>
              <a:t>(2)</a:t>
            </a:r>
            <a:endParaRPr lang="en-US" dirty="0"/>
          </a:p>
        </p:txBody>
      </p:sp>
      <p:sp>
        <p:nvSpPr>
          <p:cNvPr id="14" name="TextBox 13"/>
          <p:cNvSpPr txBox="1"/>
          <p:nvPr/>
        </p:nvSpPr>
        <p:spPr>
          <a:xfrm>
            <a:off x="5586822" y="6368534"/>
            <a:ext cx="3522091" cy="369332"/>
          </a:xfrm>
          <a:prstGeom prst="rect">
            <a:avLst/>
          </a:prstGeom>
          <a:noFill/>
        </p:spPr>
        <p:txBody>
          <a:bodyPr wrap="square" rtlCol="0">
            <a:spAutoFit/>
          </a:bodyPr>
          <a:lstStyle/>
          <a:p>
            <a:pPr algn="ctr"/>
            <a:r>
              <a:rPr lang="en-US" dirty="0" smtClean="0"/>
              <a:t>(3)</a:t>
            </a:r>
            <a:endParaRPr lang="en-US" dirty="0"/>
          </a:p>
        </p:txBody>
      </p:sp>
    </p:spTree>
    <p:extLst>
      <p:ext uri="{BB962C8B-B14F-4D97-AF65-F5344CB8AC3E}">
        <p14:creationId xmlns:p14="http://schemas.microsoft.com/office/powerpoint/2010/main" val="25765327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369332"/>
          </a:xfrm>
          <a:prstGeom prst="rect">
            <a:avLst/>
          </a:prstGeom>
          <a:noFill/>
        </p:spPr>
        <p:txBody>
          <a:bodyPr wrap="square" rtlCol="0">
            <a:spAutoFit/>
          </a:bodyPr>
          <a:lstStyle/>
          <a:p>
            <a:pPr algn="ctr"/>
            <a:r>
              <a:rPr lang="en-US" dirty="0" smtClean="0"/>
              <a:t>THREE CASE STUDIES</a:t>
            </a:r>
            <a:endParaRPr lang="en-US" dirty="0"/>
          </a:p>
        </p:txBody>
      </p:sp>
      <p:sp>
        <p:nvSpPr>
          <p:cNvPr id="2" name="TextBox 1"/>
          <p:cNvSpPr txBox="1"/>
          <p:nvPr/>
        </p:nvSpPr>
        <p:spPr>
          <a:xfrm>
            <a:off x="838200" y="914400"/>
            <a:ext cx="7315200" cy="1200329"/>
          </a:xfrm>
          <a:prstGeom prst="rect">
            <a:avLst/>
          </a:prstGeom>
          <a:noFill/>
        </p:spPr>
        <p:txBody>
          <a:bodyPr wrap="square" rtlCol="0">
            <a:spAutoFit/>
          </a:bodyPr>
          <a:lstStyle/>
          <a:p>
            <a:r>
              <a:rPr lang="en-US" i="1" dirty="0" smtClean="0"/>
              <a:t>…</a:t>
            </a:r>
            <a:r>
              <a:rPr lang="en-US" i="1" dirty="0" err="1" smtClean="0"/>
              <a:t>ut</a:t>
            </a:r>
            <a:r>
              <a:rPr lang="en-US" i="1" dirty="0" smtClean="0"/>
              <a:t> </a:t>
            </a:r>
            <a:r>
              <a:rPr lang="en-US" i="1" dirty="0" err="1"/>
              <a:t>quidam</a:t>
            </a:r>
            <a:r>
              <a:rPr lang="en-US" i="1" dirty="0"/>
              <a:t> artifices </a:t>
            </a:r>
            <a:r>
              <a:rPr lang="en-US" i="1" dirty="0" err="1"/>
              <a:t>nostro</a:t>
            </a:r>
            <a:r>
              <a:rPr lang="en-US" i="1" dirty="0"/>
              <a:t> </a:t>
            </a:r>
            <a:r>
              <a:rPr lang="en-US" i="1" dirty="0" err="1"/>
              <a:t>faciunt</a:t>
            </a:r>
            <a:r>
              <a:rPr lang="en-US" i="1" dirty="0"/>
              <a:t> </a:t>
            </a:r>
            <a:r>
              <a:rPr lang="en-US" i="1" dirty="0" err="1"/>
              <a:t>saeculo</a:t>
            </a:r>
            <a:r>
              <a:rPr lang="en-US" i="1" dirty="0"/>
              <a:t>, / qui </a:t>
            </a:r>
            <a:r>
              <a:rPr lang="en-US" i="1" dirty="0" err="1"/>
              <a:t>pretium</a:t>
            </a:r>
            <a:r>
              <a:rPr lang="en-US" i="1" dirty="0"/>
              <a:t> </a:t>
            </a:r>
            <a:r>
              <a:rPr lang="en-US" i="1" dirty="0" err="1"/>
              <a:t>operibus</a:t>
            </a:r>
            <a:r>
              <a:rPr lang="en-US" i="1" dirty="0"/>
              <a:t> </a:t>
            </a:r>
            <a:r>
              <a:rPr lang="en-US" i="1" dirty="0" err="1"/>
              <a:t>maius</a:t>
            </a:r>
            <a:r>
              <a:rPr lang="en-US" i="1" dirty="0"/>
              <a:t> </a:t>
            </a:r>
            <a:r>
              <a:rPr lang="en-US" i="1" dirty="0" err="1"/>
              <a:t>inveniunt</a:t>
            </a:r>
            <a:r>
              <a:rPr lang="en-US" i="1" dirty="0"/>
              <a:t> </a:t>
            </a:r>
            <a:r>
              <a:rPr lang="en-US" i="1" dirty="0" err="1"/>
              <a:t>novis</a:t>
            </a:r>
            <a:r>
              <a:rPr lang="en-US" i="1" dirty="0"/>
              <a:t> / </a:t>
            </a:r>
            <a:r>
              <a:rPr lang="en-US" i="1" dirty="0" err="1"/>
              <a:t>si</a:t>
            </a:r>
            <a:r>
              <a:rPr lang="en-US" i="1" dirty="0"/>
              <a:t> </a:t>
            </a:r>
            <a:r>
              <a:rPr lang="en-US" i="1" dirty="0" err="1"/>
              <a:t>marmori</a:t>
            </a:r>
            <a:r>
              <a:rPr lang="en-US" i="1" dirty="0"/>
              <a:t> </a:t>
            </a:r>
            <a:r>
              <a:rPr lang="en-US" i="1" dirty="0" err="1"/>
              <a:t>adscripserunt</a:t>
            </a:r>
            <a:r>
              <a:rPr lang="en-US" i="1" dirty="0"/>
              <a:t> </a:t>
            </a:r>
            <a:r>
              <a:rPr lang="en-US" i="1" dirty="0" err="1"/>
              <a:t>Praxitelen</a:t>
            </a:r>
            <a:r>
              <a:rPr lang="en-US" i="1" dirty="0"/>
              <a:t> </a:t>
            </a:r>
            <a:r>
              <a:rPr lang="en-US" i="1" dirty="0" err="1"/>
              <a:t>suo</a:t>
            </a:r>
            <a:r>
              <a:rPr lang="en-US" i="1" dirty="0"/>
              <a:t>, / </a:t>
            </a:r>
            <a:r>
              <a:rPr lang="en-US" i="1" dirty="0" err="1"/>
              <a:t>detrito</a:t>
            </a:r>
            <a:r>
              <a:rPr lang="en-US" i="1" dirty="0"/>
              <a:t> </a:t>
            </a:r>
            <a:r>
              <a:rPr lang="en-US" i="1" dirty="0" err="1"/>
              <a:t>Myn</a:t>
            </a:r>
            <a:r>
              <a:rPr lang="en-US" i="1" dirty="0"/>
              <a:t> </a:t>
            </a:r>
            <a:r>
              <a:rPr lang="en-US" i="1" dirty="0" err="1"/>
              <a:t>argento</a:t>
            </a:r>
            <a:r>
              <a:rPr lang="en-US" i="1" dirty="0"/>
              <a:t>, </a:t>
            </a:r>
            <a:r>
              <a:rPr lang="en-US" i="1" dirty="0" err="1"/>
              <a:t>tabulae</a:t>
            </a:r>
            <a:r>
              <a:rPr lang="en-US" i="1" dirty="0"/>
              <a:t> </a:t>
            </a:r>
            <a:r>
              <a:rPr lang="en-US" i="1" dirty="0" err="1"/>
              <a:t>Zeuxidem</a:t>
            </a:r>
            <a:r>
              <a:rPr lang="en-US" i="1" dirty="0"/>
              <a:t>. / </a:t>
            </a:r>
            <a:r>
              <a:rPr lang="en-US" i="1" dirty="0" err="1"/>
              <a:t>adeo</a:t>
            </a:r>
            <a:r>
              <a:rPr lang="en-US" i="1" dirty="0"/>
              <a:t> </a:t>
            </a:r>
            <a:r>
              <a:rPr lang="en-US" i="1" dirty="0" err="1"/>
              <a:t>fucatae</a:t>
            </a:r>
            <a:r>
              <a:rPr lang="en-US" i="1" dirty="0"/>
              <a:t> plus </a:t>
            </a:r>
            <a:r>
              <a:rPr lang="en-US" i="1" dirty="0" err="1"/>
              <a:t>vetustati</a:t>
            </a:r>
            <a:r>
              <a:rPr lang="en-US" i="1" dirty="0"/>
              <a:t> </a:t>
            </a:r>
            <a:r>
              <a:rPr lang="en-US" i="1" dirty="0" err="1"/>
              <a:t>favet</a:t>
            </a:r>
            <a:r>
              <a:rPr lang="en-US" i="1" dirty="0"/>
              <a:t> / </a:t>
            </a:r>
            <a:r>
              <a:rPr lang="en-US" i="1" dirty="0" err="1"/>
              <a:t>Invidia</a:t>
            </a:r>
            <a:r>
              <a:rPr lang="en-US" i="1" dirty="0"/>
              <a:t> </a:t>
            </a:r>
            <a:r>
              <a:rPr lang="en-US" i="1" dirty="0" err="1"/>
              <a:t>mordax</a:t>
            </a:r>
            <a:r>
              <a:rPr lang="en-US" i="1" dirty="0"/>
              <a:t> quam </a:t>
            </a:r>
            <a:r>
              <a:rPr lang="en-US" i="1" dirty="0" err="1"/>
              <a:t>bonis</a:t>
            </a:r>
            <a:r>
              <a:rPr lang="en-US" i="1" dirty="0"/>
              <a:t> </a:t>
            </a:r>
            <a:r>
              <a:rPr lang="en-US" i="1" dirty="0" err="1"/>
              <a:t>praesentis</a:t>
            </a:r>
            <a:r>
              <a:rPr lang="en-US" i="1" dirty="0"/>
              <a:t>.</a:t>
            </a:r>
            <a:r>
              <a:rPr lang="x-none" dirty="0"/>
              <a:t> </a:t>
            </a:r>
            <a:endParaRPr lang="en-US" dirty="0"/>
          </a:p>
        </p:txBody>
      </p:sp>
      <p:sp>
        <p:nvSpPr>
          <p:cNvPr id="13" name="TextBox 12"/>
          <p:cNvSpPr txBox="1"/>
          <p:nvPr/>
        </p:nvSpPr>
        <p:spPr>
          <a:xfrm>
            <a:off x="5486400" y="2133600"/>
            <a:ext cx="2997164" cy="369332"/>
          </a:xfrm>
          <a:prstGeom prst="rect">
            <a:avLst/>
          </a:prstGeom>
          <a:noFill/>
        </p:spPr>
        <p:txBody>
          <a:bodyPr wrap="square" rtlCol="0">
            <a:spAutoFit/>
          </a:bodyPr>
          <a:lstStyle/>
          <a:p>
            <a:pPr algn="ctr"/>
            <a:r>
              <a:rPr lang="en-US" dirty="0"/>
              <a:t>Phaedrus, 5.praef.4-9</a:t>
            </a:r>
            <a:r>
              <a:rPr lang="x-none" dirty="0"/>
              <a:t> </a:t>
            </a:r>
            <a:endParaRPr lang="en-US" dirty="0"/>
          </a:p>
        </p:txBody>
      </p:sp>
      <p:sp>
        <p:nvSpPr>
          <p:cNvPr id="10" name="TextBox 9"/>
          <p:cNvSpPr txBox="1"/>
          <p:nvPr/>
        </p:nvSpPr>
        <p:spPr>
          <a:xfrm>
            <a:off x="914400" y="3475672"/>
            <a:ext cx="7315200" cy="1477328"/>
          </a:xfrm>
          <a:prstGeom prst="rect">
            <a:avLst/>
          </a:prstGeom>
          <a:noFill/>
        </p:spPr>
        <p:txBody>
          <a:bodyPr wrap="square" rtlCol="0">
            <a:spAutoFit/>
          </a:bodyPr>
          <a:lstStyle/>
          <a:p>
            <a:r>
              <a:rPr lang="en-US" dirty="0" smtClean="0"/>
              <a:t>“…just </a:t>
            </a:r>
            <a:r>
              <a:rPr lang="en-US" dirty="0"/>
              <a:t>as some craftsmen of our time do, who get a greater price for their works if they inscribe on a marble statue ‘Praxiteles’, or on some polished silver ‘</a:t>
            </a:r>
            <a:r>
              <a:rPr lang="en-US" dirty="0" err="1"/>
              <a:t>Mys</a:t>
            </a:r>
            <a:r>
              <a:rPr lang="en-US" dirty="0"/>
              <a:t>’, or on a panel painting, ‘Zeuxis’.  To such an extent does carping envy favor </a:t>
            </a:r>
            <a:r>
              <a:rPr lang="en-US" i="1" dirty="0"/>
              <a:t>counterfeit age</a:t>
            </a:r>
            <a:r>
              <a:rPr lang="en-US" dirty="0"/>
              <a:t> over contemporary talents.”</a:t>
            </a:r>
            <a:r>
              <a:rPr lang="x-none" dirty="0"/>
              <a:t> </a:t>
            </a:r>
            <a:endParaRPr lang="en-US" dirty="0"/>
          </a:p>
        </p:txBody>
      </p:sp>
    </p:spTree>
    <p:extLst>
      <p:ext uri="{BB962C8B-B14F-4D97-AF65-F5344CB8AC3E}">
        <p14:creationId xmlns:p14="http://schemas.microsoft.com/office/powerpoint/2010/main" val="34144898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781606064399_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443" y="1331966"/>
            <a:ext cx="4575556" cy="5526034"/>
          </a:xfrm>
          <a:prstGeom prst="rect">
            <a:avLst/>
          </a:prstGeom>
        </p:spPr>
      </p:pic>
      <p:sp>
        <p:nvSpPr>
          <p:cNvPr id="4" name="TextBox 3"/>
          <p:cNvSpPr txBox="1"/>
          <p:nvPr/>
        </p:nvSpPr>
        <p:spPr>
          <a:xfrm>
            <a:off x="3657600" y="862937"/>
            <a:ext cx="1364752" cy="369332"/>
          </a:xfrm>
          <a:prstGeom prst="rect">
            <a:avLst/>
          </a:prstGeom>
          <a:noFill/>
        </p:spPr>
        <p:txBody>
          <a:bodyPr wrap="none" rtlCol="0">
            <a:spAutoFit/>
          </a:bodyPr>
          <a:lstStyle/>
          <a:p>
            <a:r>
              <a:rPr lang="en-US" dirty="0" smtClean="0"/>
              <a:t>C.H. Hallett</a:t>
            </a:r>
            <a:endParaRPr lang="en-US" dirty="0"/>
          </a:p>
        </p:txBody>
      </p:sp>
      <p:pic>
        <p:nvPicPr>
          <p:cNvPr id="2" name="Picture 1" descr="38c39fc611-Immagini EVENTI-Potere e Pathos-Potere e Path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2269"/>
            <a:ext cx="3962400" cy="5600906"/>
          </a:xfrm>
          <a:prstGeom prst="rect">
            <a:avLst/>
          </a:prstGeom>
        </p:spPr>
      </p:pic>
      <p:sp>
        <p:nvSpPr>
          <p:cNvPr id="8" name="Title 1"/>
          <p:cNvSpPr>
            <a:spLocks noGrp="1"/>
          </p:cNvSpPr>
          <p:nvPr>
            <p:ph type="title"/>
          </p:nvPr>
        </p:nvSpPr>
        <p:spPr>
          <a:xfrm>
            <a:off x="0" y="0"/>
            <a:ext cx="9067800" cy="990600"/>
          </a:xfrm>
        </p:spPr>
        <p:txBody>
          <a:bodyPr>
            <a:noAutofit/>
          </a:bodyPr>
          <a:lstStyle/>
          <a:p>
            <a:r>
              <a:rPr lang="en-US" sz="2400" dirty="0" smtClean="0"/>
              <a:t>Retrospective Styles in Hellenistic and Roman </a:t>
            </a:r>
            <a:r>
              <a:rPr lang="en-US" sz="2400" dirty="0" smtClean="0"/>
              <a:t>Art:</a:t>
            </a:r>
            <a:br>
              <a:rPr lang="en-US" sz="2400" dirty="0" smtClean="0"/>
            </a:br>
            <a:r>
              <a:rPr lang="en-US" sz="2400" dirty="0" smtClean="0"/>
              <a:t>terminology and interpretation</a:t>
            </a:r>
            <a:endParaRPr lang="en-US" sz="2400" dirty="0"/>
          </a:p>
        </p:txBody>
      </p:sp>
    </p:spTree>
    <p:extLst>
      <p:ext uri="{BB962C8B-B14F-4D97-AF65-F5344CB8AC3E}">
        <p14:creationId xmlns:p14="http://schemas.microsoft.com/office/powerpoint/2010/main" val="12806621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369332"/>
          </a:xfrm>
          <a:prstGeom prst="rect">
            <a:avLst/>
          </a:prstGeom>
          <a:noFill/>
        </p:spPr>
        <p:txBody>
          <a:bodyPr wrap="square" rtlCol="0">
            <a:spAutoFit/>
          </a:bodyPr>
          <a:lstStyle/>
          <a:p>
            <a:pPr algn="ctr"/>
            <a:r>
              <a:rPr lang="en-US" dirty="0" smtClean="0"/>
              <a:t>THREE CASE STUDIES</a:t>
            </a:r>
            <a:endParaRPr lang="en-US" dirty="0"/>
          </a:p>
        </p:txBody>
      </p:sp>
      <p:pic>
        <p:nvPicPr>
          <p:cNvPr id="3" name="Picture 2" descr="img082.jpg"/>
          <p:cNvPicPr>
            <a:picLocks noChangeAspect="1"/>
          </p:cNvPicPr>
          <p:nvPr/>
        </p:nvPicPr>
        <p:blipFill rotWithShape="1">
          <a:blip r:embed="rId2"/>
          <a:srcRect l="3672" t="1096" r="2820"/>
          <a:stretch/>
        </p:blipFill>
        <p:spPr>
          <a:xfrm>
            <a:off x="2" y="449666"/>
            <a:ext cx="2364408" cy="5798734"/>
          </a:xfrm>
          <a:prstGeom prst="rect">
            <a:avLst/>
          </a:prstGeom>
        </p:spPr>
      </p:pic>
      <p:pic>
        <p:nvPicPr>
          <p:cNvPr id="4" name="Picture 3" descr="nome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57200"/>
            <a:ext cx="3075574" cy="4737627"/>
          </a:xfrm>
          <a:prstGeom prst="rect">
            <a:avLst/>
          </a:prstGeom>
        </p:spPr>
      </p:pic>
      <p:pic>
        <p:nvPicPr>
          <p:cNvPr id="5" name="Picture 4" descr="Floren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892" y="469900"/>
            <a:ext cx="3570019" cy="5778500"/>
          </a:xfrm>
          <a:prstGeom prst="rect">
            <a:avLst/>
          </a:prstGeom>
        </p:spPr>
      </p:pic>
      <p:sp>
        <p:nvSpPr>
          <p:cNvPr id="2" name="TextBox 1"/>
          <p:cNvSpPr txBox="1"/>
          <p:nvPr/>
        </p:nvSpPr>
        <p:spPr>
          <a:xfrm>
            <a:off x="0" y="6368534"/>
            <a:ext cx="2364410" cy="369332"/>
          </a:xfrm>
          <a:prstGeom prst="rect">
            <a:avLst/>
          </a:prstGeom>
          <a:noFill/>
        </p:spPr>
        <p:txBody>
          <a:bodyPr wrap="square" rtlCol="0">
            <a:spAutoFit/>
          </a:bodyPr>
          <a:lstStyle/>
          <a:p>
            <a:pPr algn="ctr"/>
            <a:r>
              <a:rPr lang="en-US" dirty="0" smtClean="0"/>
              <a:t>(1)</a:t>
            </a:r>
            <a:endParaRPr lang="en-US" dirty="0"/>
          </a:p>
        </p:txBody>
      </p:sp>
      <p:sp>
        <p:nvSpPr>
          <p:cNvPr id="13" name="TextBox 12"/>
          <p:cNvSpPr txBox="1"/>
          <p:nvPr/>
        </p:nvSpPr>
        <p:spPr>
          <a:xfrm>
            <a:off x="2516810" y="5334000"/>
            <a:ext cx="2997164" cy="369332"/>
          </a:xfrm>
          <a:prstGeom prst="rect">
            <a:avLst/>
          </a:prstGeom>
          <a:noFill/>
        </p:spPr>
        <p:txBody>
          <a:bodyPr wrap="square" rtlCol="0">
            <a:spAutoFit/>
          </a:bodyPr>
          <a:lstStyle/>
          <a:p>
            <a:pPr algn="ctr"/>
            <a:r>
              <a:rPr lang="en-US" dirty="0" smtClean="0"/>
              <a:t>(2)</a:t>
            </a:r>
            <a:endParaRPr lang="en-US" dirty="0"/>
          </a:p>
        </p:txBody>
      </p:sp>
      <p:sp>
        <p:nvSpPr>
          <p:cNvPr id="14" name="TextBox 13"/>
          <p:cNvSpPr txBox="1"/>
          <p:nvPr/>
        </p:nvSpPr>
        <p:spPr>
          <a:xfrm>
            <a:off x="5586822" y="6368534"/>
            <a:ext cx="3522091" cy="369332"/>
          </a:xfrm>
          <a:prstGeom prst="rect">
            <a:avLst/>
          </a:prstGeom>
          <a:noFill/>
        </p:spPr>
        <p:txBody>
          <a:bodyPr wrap="square" rtlCol="0">
            <a:spAutoFit/>
          </a:bodyPr>
          <a:lstStyle/>
          <a:p>
            <a:pPr algn="ctr"/>
            <a:r>
              <a:rPr lang="en-US" dirty="0" smtClean="0"/>
              <a:t>(3)</a:t>
            </a:r>
            <a:endParaRPr lang="en-US" dirty="0"/>
          </a:p>
        </p:txBody>
      </p:sp>
    </p:spTree>
    <p:extLst>
      <p:ext uri="{BB962C8B-B14F-4D97-AF65-F5344CB8AC3E}">
        <p14:creationId xmlns:p14="http://schemas.microsoft.com/office/powerpoint/2010/main" val="21448643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82.jpg"/>
          <p:cNvPicPr>
            <a:picLocks noChangeAspect="1"/>
          </p:cNvPicPr>
          <p:nvPr/>
        </p:nvPicPr>
        <p:blipFill rotWithShape="1">
          <a:blip r:embed="rId2"/>
          <a:srcRect l="3672" t="1096" r="2820"/>
          <a:stretch/>
        </p:blipFill>
        <p:spPr>
          <a:xfrm>
            <a:off x="2" y="449666"/>
            <a:ext cx="2364408" cy="5798734"/>
          </a:xfrm>
          <a:prstGeom prst="rect">
            <a:avLst/>
          </a:prstGeom>
        </p:spPr>
      </p:pic>
      <p:sp>
        <p:nvSpPr>
          <p:cNvPr id="4" name="TextBox 3"/>
          <p:cNvSpPr txBox="1"/>
          <p:nvPr/>
        </p:nvSpPr>
        <p:spPr>
          <a:xfrm>
            <a:off x="0" y="0"/>
            <a:ext cx="9090882" cy="369332"/>
          </a:xfrm>
          <a:prstGeom prst="rect">
            <a:avLst/>
          </a:prstGeom>
          <a:noFill/>
        </p:spPr>
        <p:txBody>
          <a:bodyPr wrap="square" rtlCol="0">
            <a:spAutoFit/>
          </a:bodyPr>
          <a:lstStyle/>
          <a:p>
            <a:pPr algn="ctr"/>
            <a:r>
              <a:rPr lang="en-US" dirty="0" smtClean="0"/>
              <a:t>THREE </a:t>
            </a:r>
            <a:r>
              <a:rPr lang="en-US" dirty="0" smtClean="0"/>
              <a:t>PROPOSITIONS CONCERNING TERMINOLOGY</a:t>
            </a:r>
            <a:endParaRPr lang="en-US" dirty="0"/>
          </a:p>
        </p:txBody>
      </p:sp>
    </p:spTree>
    <p:extLst>
      <p:ext uri="{BB962C8B-B14F-4D97-AF65-F5344CB8AC3E}">
        <p14:creationId xmlns:p14="http://schemas.microsoft.com/office/powerpoint/2010/main" val="2296873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82.jpg"/>
          <p:cNvPicPr>
            <a:picLocks noChangeAspect="1"/>
          </p:cNvPicPr>
          <p:nvPr/>
        </p:nvPicPr>
        <p:blipFill rotWithShape="1">
          <a:blip r:embed="rId2"/>
          <a:srcRect l="3672" t="1096" r="2820"/>
          <a:stretch/>
        </p:blipFill>
        <p:spPr>
          <a:xfrm>
            <a:off x="2" y="449666"/>
            <a:ext cx="2364408" cy="5798734"/>
          </a:xfrm>
          <a:prstGeom prst="rect">
            <a:avLst/>
          </a:prstGeom>
        </p:spPr>
      </p:pic>
      <p:sp>
        <p:nvSpPr>
          <p:cNvPr id="5" name="TextBox 4"/>
          <p:cNvSpPr txBox="1"/>
          <p:nvPr/>
        </p:nvSpPr>
        <p:spPr>
          <a:xfrm>
            <a:off x="2743200" y="1143000"/>
            <a:ext cx="5867400" cy="646331"/>
          </a:xfrm>
          <a:prstGeom prst="rect">
            <a:avLst/>
          </a:prstGeom>
          <a:noFill/>
        </p:spPr>
        <p:txBody>
          <a:bodyPr wrap="square" rtlCol="0">
            <a:spAutoFit/>
          </a:bodyPr>
          <a:lstStyle/>
          <a:p>
            <a:pPr marL="342900" indent="-342900">
              <a:buAutoNum type="arabicParenBoth"/>
            </a:pPr>
            <a:r>
              <a:rPr lang="en-US" dirty="0" smtClean="0"/>
              <a:t>we </a:t>
            </a:r>
            <a:r>
              <a:rPr lang="en-US" dirty="0"/>
              <a:t>should try to speak not of “Archaistic sculptures</a:t>
            </a:r>
            <a:r>
              <a:rPr lang="en-US" dirty="0" smtClean="0"/>
              <a:t>”</a:t>
            </a:r>
          </a:p>
          <a:p>
            <a:r>
              <a:rPr lang="en-US" dirty="0" smtClean="0"/>
              <a:t> but </a:t>
            </a:r>
            <a:r>
              <a:rPr lang="en-US" dirty="0"/>
              <a:t>of “later works in Archaic style”</a:t>
            </a:r>
            <a:r>
              <a:rPr lang="x-none" dirty="0"/>
              <a:t> </a:t>
            </a:r>
            <a:endParaRPr lang="en-US" dirty="0" smtClean="0"/>
          </a:p>
        </p:txBody>
      </p:sp>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THREE </a:t>
            </a:r>
            <a:r>
              <a:rPr lang="en-US" dirty="0" smtClean="0"/>
              <a:t>PROPOSITIONS CONCERNING TERMINOLOGY</a:t>
            </a:r>
            <a:endParaRPr lang="en-US" dirty="0"/>
          </a:p>
        </p:txBody>
      </p:sp>
    </p:spTree>
    <p:extLst>
      <p:ext uri="{BB962C8B-B14F-4D97-AF65-F5344CB8AC3E}">
        <p14:creationId xmlns:p14="http://schemas.microsoft.com/office/powerpoint/2010/main" val="4430900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82.jpg"/>
          <p:cNvPicPr>
            <a:picLocks noChangeAspect="1"/>
          </p:cNvPicPr>
          <p:nvPr/>
        </p:nvPicPr>
        <p:blipFill rotWithShape="1">
          <a:blip r:embed="rId2"/>
          <a:srcRect l="3672" t="1096" r="2820"/>
          <a:stretch/>
        </p:blipFill>
        <p:spPr>
          <a:xfrm>
            <a:off x="2" y="449666"/>
            <a:ext cx="2364408" cy="5798734"/>
          </a:xfrm>
          <a:prstGeom prst="rect">
            <a:avLst/>
          </a:prstGeom>
        </p:spPr>
      </p:pic>
      <p:sp>
        <p:nvSpPr>
          <p:cNvPr id="5" name="TextBox 4"/>
          <p:cNvSpPr txBox="1"/>
          <p:nvPr/>
        </p:nvSpPr>
        <p:spPr>
          <a:xfrm>
            <a:off x="2743200" y="1143000"/>
            <a:ext cx="5867400" cy="646331"/>
          </a:xfrm>
          <a:prstGeom prst="rect">
            <a:avLst/>
          </a:prstGeom>
          <a:noFill/>
        </p:spPr>
        <p:txBody>
          <a:bodyPr wrap="square" rtlCol="0">
            <a:spAutoFit/>
          </a:bodyPr>
          <a:lstStyle/>
          <a:p>
            <a:pPr marL="342900" indent="-342900">
              <a:buAutoNum type="arabicParenBoth"/>
            </a:pPr>
            <a:r>
              <a:rPr lang="en-US" dirty="0" smtClean="0"/>
              <a:t>we </a:t>
            </a:r>
            <a:r>
              <a:rPr lang="en-US" dirty="0"/>
              <a:t>should try to speak not of “Archaistic sculptures</a:t>
            </a:r>
            <a:r>
              <a:rPr lang="en-US" dirty="0" smtClean="0"/>
              <a:t>”</a:t>
            </a:r>
          </a:p>
          <a:p>
            <a:r>
              <a:rPr lang="en-US" dirty="0" smtClean="0"/>
              <a:t> but </a:t>
            </a:r>
            <a:r>
              <a:rPr lang="en-US" dirty="0"/>
              <a:t>of “later works in Archaic style”</a:t>
            </a:r>
            <a:r>
              <a:rPr lang="x-none" dirty="0"/>
              <a:t> </a:t>
            </a:r>
            <a:endParaRPr lang="en-US" dirty="0" smtClean="0"/>
          </a:p>
        </p:txBody>
      </p:sp>
      <p:sp>
        <p:nvSpPr>
          <p:cNvPr id="7" name="TextBox 6"/>
          <p:cNvSpPr txBox="1"/>
          <p:nvPr/>
        </p:nvSpPr>
        <p:spPr>
          <a:xfrm>
            <a:off x="2743200" y="2658070"/>
            <a:ext cx="5867400" cy="923330"/>
          </a:xfrm>
          <a:prstGeom prst="rect">
            <a:avLst/>
          </a:prstGeom>
          <a:noFill/>
        </p:spPr>
        <p:txBody>
          <a:bodyPr wrap="square" rtlCol="0">
            <a:spAutoFit/>
          </a:bodyPr>
          <a:lstStyle/>
          <a:p>
            <a:r>
              <a:rPr lang="en-US" dirty="0" smtClean="0"/>
              <a:t>(2) </a:t>
            </a:r>
            <a:r>
              <a:rPr lang="en-US" dirty="0"/>
              <a:t>“later works in Archaic style” should also embrace a whole series of pieces that are currently described as “Classicistic”</a:t>
            </a:r>
            <a:r>
              <a:rPr lang="x-none" dirty="0"/>
              <a:t> </a:t>
            </a:r>
            <a:r>
              <a:rPr lang="x-none" dirty="0" smtClean="0"/>
              <a:t> </a:t>
            </a:r>
            <a:endParaRPr lang="en-US" dirty="0" smtClean="0"/>
          </a:p>
        </p:txBody>
      </p:sp>
      <p:sp>
        <p:nvSpPr>
          <p:cNvPr id="8" name="TextBox 7"/>
          <p:cNvSpPr txBox="1"/>
          <p:nvPr/>
        </p:nvSpPr>
        <p:spPr>
          <a:xfrm>
            <a:off x="0" y="0"/>
            <a:ext cx="9090882" cy="369332"/>
          </a:xfrm>
          <a:prstGeom prst="rect">
            <a:avLst/>
          </a:prstGeom>
          <a:noFill/>
        </p:spPr>
        <p:txBody>
          <a:bodyPr wrap="square" rtlCol="0">
            <a:spAutoFit/>
          </a:bodyPr>
          <a:lstStyle/>
          <a:p>
            <a:pPr algn="ctr"/>
            <a:r>
              <a:rPr lang="en-US" dirty="0" smtClean="0"/>
              <a:t>THREE </a:t>
            </a:r>
            <a:r>
              <a:rPr lang="en-US" dirty="0" smtClean="0"/>
              <a:t>PROPOSITIONS CONCERNING TERMINOLOGY</a:t>
            </a:r>
            <a:endParaRPr lang="en-US" dirty="0"/>
          </a:p>
        </p:txBody>
      </p:sp>
    </p:spTree>
    <p:extLst>
      <p:ext uri="{BB962C8B-B14F-4D97-AF65-F5344CB8AC3E}">
        <p14:creationId xmlns:p14="http://schemas.microsoft.com/office/powerpoint/2010/main" val="36735722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369332"/>
          </a:xfrm>
          <a:prstGeom prst="rect">
            <a:avLst/>
          </a:prstGeom>
          <a:noFill/>
        </p:spPr>
        <p:txBody>
          <a:bodyPr wrap="square" rtlCol="0">
            <a:spAutoFit/>
          </a:bodyPr>
          <a:lstStyle/>
          <a:p>
            <a:pPr algn="ctr"/>
            <a:r>
              <a:rPr lang="en-US" dirty="0" smtClean="0"/>
              <a:t>THREE </a:t>
            </a:r>
            <a:r>
              <a:rPr lang="en-US" dirty="0" smtClean="0"/>
              <a:t>PROPOSITIONS CONCERNING TERMINOLOGY</a:t>
            </a:r>
            <a:endParaRPr lang="en-US" dirty="0"/>
          </a:p>
        </p:txBody>
      </p:sp>
      <p:pic>
        <p:nvPicPr>
          <p:cNvPr id="6" name="Picture 5" descr="img082.jpg"/>
          <p:cNvPicPr>
            <a:picLocks noChangeAspect="1"/>
          </p:cNvPicPr>
          <p:nvPr/>
        </p:nvPicPr>
        <p:blipFill rotWithShape="1">
          <a:blip r:embed="rId2"/>
          <a:srcRect l="3672" t="1096" r="2820"/>
          <a:stretch/>
        </p:blipFill>
        <p:spPr>
          <a:xfrm>
            <a:off x="2" y="449666"/>
            <a:ext cx="2364408" cy="5798734"/>
          </a:xfrm>
          <a:prstGeom prst="rect">
            <a:avLst/>
          </a:prstGeom>
        </p:spPr>
      </p:pic>
      <p:sp>
        <p:nvSpPr>
          <p:cNvPr id="5" name="TextBox 4"/>
          <p:cNvSpPr txBox="1"/>
          <p:nvPr/>
        </p:nvSpPr>
        <p:spPr>
          <a:xfrm>
            <a:off x="2743200" y="1143000"/>
            <a:ext cx="5867400" cy="646331"/>
          </a:xfrm>
          <a:prstGeom prst="rect">
            <a:avLst/>
          </a:prstGeom>
          <a:noFill/>
        </p:spPr>
        <p:txBody>
          <a:bodyPr wrap="square" rtlCol="0">
            <a:spAutoFit/>
          </a:bodyPr>
          <a:lstStyle/>
          <a:p>
            <a:pPr marL="342900" indent="-342900">
              <a:buAutoNum type="arabicParenBoth"/>
            </a:pPr>
            <a:r>
              <a:rPr lang="en-US" dirty="0" smtClean="0"/>
              <a:t>we </a:t>
            </a:r>
            <a:r>
              <a:rPr lang="en-US" dirty="0"/>
              <a:t>should try to speak not of “Archaistic sculptures</a:t>
            </a:r>
            <a:r>
              <a:rPr lang="en-US" dirty="0" smtClean="0"/>
              <a:t>”</a:t>
            </a:r>
          </a:p>
          <a:p>
            <a:r>
              <a:rPr lang="en-US" dirty="0" smtClean="0"/>
              <a:t> but </a:t>
            </a:r>
            <a:r>
              <a:rPr lang="en-US" dirty="0"/>
              <a:t>of “later works in Archaic style</a:t>
            </a:r>
            <a:r>
              <a:rPr lang="en-US" dirty="0" smtClean="0"/>
              <a:t>”.</a:t>
            </a:r>
            <a:r>
              <a:rPr lang="x-none" dirty="0" smtClean="0"/>
              <a:t> </a:t>
            </a:r>
            <a:endParaRPr lang="en-US" dirty="0" smtClean="0"/>
          </a:p>
        </p:txBody>
      </p:sp>
      <p:sp>
        <p:nvSpPr>
          <p:cNvPr id="7" name="TextBox 6"/>
          <p:cNvSpPr txBox="1"/>
          <p:nvPr/>
        </p:nvSpPr>
        <p:spPr>
          <a:xfrm>
            <a:off x="2743200" y="2658070"/>
            <a:ext cx="5867400" cy="923330"/>
          </a:xfrm>
          <a:prstGeom prst="rect">
            <a:avLst/>
          </a:prstGeom>
          <a:noFill/>
        </p:spPr>
        <p:txBody>
          <a:bodyPr wrap="square" rtlCol="0">
            <a:spAutoFit/>
          </a:bodyPr>
          <a:lstStyle/>
          <a:p>
            <a:r>
              <a:rPr lang="en-US" dirty="0" smtClean="0"/>
              <a:t>(2) </a:t>
            </a:r>
            <a:r>
              <a:rPr lang="en-US" dirty="0"/>
              <a:t>“later works in Archaic style” should also embrace a whole series of pieces that are currently described as “Classicistic</a:t>
            </a:r>
            <a:r>
              <a:rPr lang="en-US" dirty="0" smtClean="0"/>
              <a:t>”.</a:t>
            </a:r>
            <a:r>
              <a:rPr lang="x-none" dirty="0" smtClean="0"/>
              <a:t>  </a:t>
            </a:r>
            <a:endParaRPr lang="en-US" dirty="0" smtClean="0"/>
          </a:p>
        </p:txBody>
      </p:sp>
      <p:sp>
        <p:nvSpPr>
          <p:cNvPr id="8" name="TextBox 7"/>
          <p:cNvSpPr txBox="1"/>
          <p:nvPr/>
        </p:nvSpPr>
        <p:spPr>
          <a:xfrm>
            <a:off x="2819400" y="4182070"/>
            <a:ext cx="5867400" cy="1477328"/>
          </a:xfrm>
          <a:prstGeom prst="rect">
            <a:avLst/>
          </a:prstGeom>
          <a:noFill/>
        </p:spPr>
        <p:txBody>
          <a:bodyPr wrap="square" rtlCol="0">
            <a:spAutoFit/>
          </a:bodyPr>
          <a:lstStyle/>
          <a:p>
            <a:r>
              <a:rPr lang="en-US" dirty="0" smtClean="0"/>
              <a:t>(3) A lot of works </a:t>
            </a:r>
            <a:r>
              <a:rPr lang="en-US" dirty="0"/>
              <a:t>that have </a:t>
            </a:r>
            <a:r>
              <a:rPr lang="en-US" dirty="0" smtClean="0"/>
              <a:t>been </a:t>
            </a:r>
            <a:r>
              <a:rPr lang="en-US" dirty="0"/>
              <a:t>termed “Archaistic” and “Classicistic” were probably always intended to be taken as genuine Archaic or Early Classical works—or reproductions of </a:t>
            </a:r>
            <a:r>
              <a:rPr lang="en-US" dirty="0" smtClean="0"/>
              <a:t>such.  In other words, they are ancient </a:t>
            </a:r>
            <a:r>
              <a:rPr lang="en-US" i="1" dirty="0" smtClean="0"/>
              <a:t>forgeries.</a:t>
            </a:r>
          </a:p>
        </p:txBody>
      </p:sp>
    </p:spTree>
    <p:extLst>
      <p:ext uri="{BB962C8B-B14F-4D97-AF65-F5344CB8AC3E}">
        <p14:creationId xmlns:p14="http://schemas.microsoft.com/office/powerpoint/2010/main" val="3178190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90882" cy="923330"/>
          </a:xfrm>
          <a:prstGeom prst="rect">
            <a:avLst/>
          </a:prstGeom>
          <a:noFill/>
        </p:spPr>
        <p:txBody>
          <a:bodyPr wrap="square" rtlCol="0">
            <a:spAutoFit/>
          </a:bodyPr>
          <a:lstStyle/>
          <a:p>
            <a:pPr algn="ctr"/>
            <a:r>
              <a:rPr lang="en-US" dirty="0" smtClean="0"/>
              <a:t>CASE STUDY 4: THE “HERCULANEUM DANCERS”</a:t>
            </a:r>
          </a:p>
          <a:p>
            <a:pPr algn="ctr"/>
            <a:endParaRPr lang="en-US" dirty="0" smtClean="0"/>
          </a:p>
          <a:p>
            <a:pPr algn="ctr"/>
            <a:r>
              <a:rPr lang="en-US" dirty="0"/>
              <a:t>—</a:t>
            </a:r>
            <a:r>
              <a:rPr lang="en-US" dirty="0" smtClean="0"/>
              <a:t>ARCHAISTIC OR CLASSICISTIC?</a:t>
            </a:r>
            <a:endParaRPr lang="en-US" dirty="0"/>
          </a:p>
        </p:txBody>
      </p:sp>
      <p:pic>
        <p:nvPicPr>
          <p:cNvPr id="3" name="Picture 2" descr="LESSING_ART_10311441958.jpg"/>
          <p:cNvPicPr>
            <a:picLocks noChangeAspect="1"/>
          </p:cNvPicPr>
          <p:nvPr/>
        </p:nvPicPr>
        <p:blipFill rotWithShape="1">
          <a:blip r:embed="rId2">
            <a:extLst>
              <a:ext uri="{28A0092B-C50C-407E-A947-70E740481C1C}">
                <a14:useLocalDpi xmlns:a14="http://schemas.microsoft.com/office/drawing/2010/main" val="0"/>
              </a:ext>
            </a:extLst>
          </a:blip>
          <a:srcRect t="5573"/>
          <a:stretch/>
        </p:blipFill>
        <p:spPr>
          <a:xfrm>
            <a:off x="203200" y="382198"/>
            <a:ext cx="8734567" cy="6475801"/>
          </a:xfrm>
          <a:prstGeom prst="rect">
            <a:avLst/>
          </a:prstGeom>
        </p:spPr>
      </p:pic>
    </p:spTree>
    <p:extLst>
      <p:ext uri="{BB962C8B-B14F-4D97-AF65-F5344CB8AC3E}">
        <p14:creationId xmlns:p14="http://schemas.microsoft.com/office/powerpoint/2010/main" val="42646520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90882" cy="923330"/>
          </a:xfrm>
          <a:prstGeom prst="rect">
            <a:avLst/>
          </a:prstGeom>
          <a:noFill/>
        </p:spPr>
        <p:txBody>
          <a:bodyPr wrap="square" rtlCol="0">
            <a:spAutoFit/>
          </a:bodyPr>
          <a:lstStyle/>
          <a:p>
            <a:pPr algn="ctr"/>
            <a:r>
              <a:rPr lang="en-US" dirty="0" smtClean="0"/>
              <a:t>CASE STUDY 4: THE “HERCULANEUM DANCERS”</a:t>
            </a:r>
          </a:p>
          <a:p>
            <a:pPr algn="ctr"/>
            <a:endParaRPr lang="en-US" dirty="0" smtClean="0"/>
          </a:p>
          <a:p>
            <a:pPr algn="ctr"/>
            <a:r>
              <a:rPr lang="en-US" dirty="0"/>
              <a:t>—</a:t>
            </a:r>
            <a:r>
              <a:rPr lang="en-US" dirty="0" smtClean="0"/>
              <a:t>ARCHAISTIC OR CLASSICISTIC?</a:t>
            </a:r>
            <a:endParaRPr lang="en-US" dirty="0"/>
          </a:p>
        </p:txBody>
      </p:sp>
      <p:pic>
        <p:nvPicPr>
          <p:cNvPr id="2" name="Picture 1" descr="HUCB_SHARE_109911211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956663"/>
            <a:ext cx="4114800" cy="5901337"/>
          </a:xfrm>
          <a:prstGeom prst="rect">
            <a:avLst/>
          </a:prstGeom>
        </p:spPr>
      </p:pic>
      <p:pic>
        <p:nvPicPr>
          <p:cNvPr id="5" name="Picture 4" descr="HUCB_VR__1097_19060879.jpg"/>
          <p:cNvPicPr>
            <a:picLocks noChangeAspect="1"/>
          </p:cNvPicPr>
          <p:nvPr/>
        </p:nvPicPr>
        <p:blipFill rotWithShape="1">
          <a:blip r:embed="rId3">
            <a:extLst>
              <a:ext uri="{28A0092B-C50C-407E-A947-70E740481C1C}">
                <a14:useLocalDpi xmlns:a14="http://schemas.microsoft.com/office/drawing/2010/main" val="0"/>
              </a:ext>
            </a:extLst>
          </a:blip>
          <a:srcRect l="12888" t="6293" r="13272" b="2201"/>
          <a:stretch/>
        </p:blipFill>
        <p:spPr>
          <a:xfrm>
            <a:off x="0" y="923330"/>
            <a:ext cx="2576888" cy="5934670"/>
          </a:xfrm>
          <a:prstGeom prst="rect">
            <a:avLst/>
          </a:prstGeom>
        </p:spPr>
      </p:pic>
    </p:spTree>
    <p:extLst>
      <p:ext uri="{BB962C8B-B14F-4D97-AF65-F5344CB8AC3E}">
        <p14:creationId xmlns:p14="http://schemas.microsoft.com/office/powerpoint/2010/main" val="12458482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603512"/>
            <a:ext cx="9144000" cy="1077218"/>
          </a:xfrm>
          <a:prstGeom prst="rect">
            <a:avLst/>
          </a:prstGeom>
          <a:noFill/>
        </p:spPr>
        <p:txBody>
          <a:bodyPr wrap="square" rtlCol="0">
            <a:spAutoFit/>
          </a:bodyPr>
          <a:lstStyle/>
          <a:p>
            <a:pPr algn="ctr"/>
            <a:r>
              <a:rPr lang="en-US" sz="1600" dirty="0" smtClean="0"/>
              <a:t>The “Herculaneum Dancers”; five </a:t>
            </a:r>
            <a:r>
              <a:rPr lang="en-US" sz="1600" i="1" dirty="0" err="1"/>
              <a:t>p</a:t>
            </a:r>
            <a:r>
              <a:rPr lang="en-US" sz="1600" i="1" dirty="0" err="1" smtClean="0"/>
              <a:t>eplophoroi</a:t>
            </a:r>
            <a:r>
              <a:rPr lang="en-US" sz="1600" dirty="0" smtClean="0"/>
              <a:t> in Early Classical style from the </a:t>
            </a:r>
            <a:r>
              <a:rPr lang="en-US" sz="1600" i="1" dirty="0" smtClean="0"/>
              <a:t>Villa </a:t>
            </a:r>
            <a:r>
              <a:rPr lang="en-US" sz="1600" i="1" dirty="0" err="1" smtClean="0"/>
              <a:t>dei</a:t>
            </a:r>
            <a:r>
              <a:rPr lang="en-US" sz="1600" i="1" dirty="0" smtClean="0"/>
              <a:t> </a:t>
            </a:r>
            <a:r>
              <a:rPr lang="en-US" sz="1600" i="1" dirty="0" err="1" smtClean="0"/>
              <a:t>Papiri</a:t>
            </a:r>
            <a:r>
              <a:rPr lang="en-US" sz="1600" i="1" dirty="0" smtClean="0"/>
              <a:t> </a:t>
            </a:r>
            <a:r>
              <a:rPr lang="en-US" sz="1600" dirty="0" smtClean="0"/>
              <a:t>at Herculaneum; (1) woman crowning herself (?); (2) woman about to veil herself; (3) “Offering </a:t>
            </a:r>
            <a:r>
              <a:rPr lang="en-US" sz="1600" dirty="0"/>
              <a:t>B</a:t>
            </a:r>
            <a:r>
              <a:rPr lang="en-US" sz="1600" dirty="0" smtClean="0"/>
              <a:t>earer”; (4) “Water Carrier”; (5) woman pinning her </a:t>
            </a:r>
            <a:r>
              <a:rPr lang="en-US" sz="1600" dirty="0" err="1" smtClean="0"/>
              <a:t>peplos</a:t>
            </a:r>
            <a:r>
              <a:rPr lang="en-US" sz="1600" dirty="0" smtClean="0"/>
              <a:t> at the shoulder; mid-first century BC; Naples Archaeological Museum</a:t>
            </a:r>
            <a:endParaRPr lang="en-US" sz="1600" dirty="0"/>
          </a:p>
        </p:txBody>
      </p:sp>
      <p:pic>
        <p:nvPicPr>
          <p:cNvPr id="2" name="Picture 1"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600"/>
            <a:ext cx="9144000" cy="4351752"/>
          </a:xfrm>
          <a:prstGeom prst="rect">
            <a:avLst/>
          </a:prstGeom>
        </p:spPr>
      </p:pic>
      <p:sp>
        <p:nvSpPr>
          <p:cNvPr id="4" name="TextBox 3"/>
          <p:cNvSpPr txBox="1"/>
          <p:nvPr/>
        </p:nvSpPr>
        <p:spPr>
          <a:xfrm>
            <a:off x="0" y="0"/>
            <a:ext cx="9090882" cy="923330"/>
          </a:xfrm>
          <a:prstGeom prst="rect">
            <a:avLst/>
          </a:prstGeom>
          <a:noFill/>
        </p:spPr>
        <p:txBody>
          <a:bodyPr wrap="square" rtlCol="0">
            <a:spAutoFit/>
          </a:bodyPr>
          <a:lstStyle/>
          <a:p>
            <a:pPr algn="ctr"/>
            <a:r>
              <a:rPr lang="en-US" dirty="0" smtClean="0"/>
              <a:t>CASE STUDY 4: THE HERCULANEUM DANCERS</a:t>
            </a:r>
          </a:p>
          <a:p>
            <a:pPr algn="ctr"/>
            <a:endParaRPr lang="en-US" dirty="0" smtClean="0"/>
          </a:p>
          <a:p>
            <a:pPr algn="ctr"/>
            <a:r>
              <a:rPr lang="en-US" dirty="0"/>
              <a:t>—</a:t>
            </a:r>
            <a:r>
              <a:rPr lang="en-US" dirty="0" smtClean="0"/>
              <a:t>ARCHAISTIC OR CLASSICISTIC?</a:t>
            </a:r>
            <a:endParaRPr lang="en-US" dirty="0"/>
          </a:p>
        </p:txBody>
      </p:sp>
    </p:spTree>
    <p:extLst>
      <p:ext uri="{BB962C8B-B14F-4D97-AF65-F5344CB8AC3E}">
        <p14:creationId xmlns:p14="http://schemas.microsoft.com/office/powerpoint/2010/main" val="20834655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lungsgoddess-144A90D0E990F997928.png"/>
          <p:cNvPicPr>
            <a:picLocks noChangeAspect="1"/>
          </p:cNvPicPr>
          <p:nvPr/>
        </p:nvPicPr>
        <p:blipFill rotWithShape="1">
          <a:blip r:embed="rId2">
            <a:extLst>
              <a:ext uri="{28A0092B-C50C-407E-A947-70E740481C1C}">
                <a14:useLocalDpi xmlns:a14="http://schemas.microsoft.com/office/drawing/2010/main" val="0"/>
              </a:ext>
            </a:extLst>
          </a:blip>
          <a:srcRect l="13768" t="3922" r="13317"/>
          <a:stretch/>
        </p:blipFill>
        <p:spPr>
          <a:xfrm>
            <a:off x="6400800" y="456172"/>
            <a:ext cx="2743200" cy="6325627"/>
          </a:xfrm>
          <a:prstGeom prst="rect">
            <a:avLst/>
          </a:prstGeom>
        </p:spPr>
      </p:pic>
      <p:pic>
        <p:nvPicPr>
          <p:cNvPr id="4" name="Picture 3" descr="2008041201059.jpg"/>
          <p:cNvPicPr>
            <a:picLocks noChangeAspect="1"/>
          </p:cNvPicPr>
          <p:nvPr/>
        </p:nvPicPr>
        <p:blipFill rotWithShape="1">
          <a:blip r:embed="rId3">
            <a:extLst>
              <a:ext uri="{28A0092B-C50C-407E-A947-70E740481C1C}">
                <a14:useLocalDpi xmlns:a14="http://schemas.microsoft.com/office/drawing/2010/main" val="0"/>
              </a:ext>
            </a:extLst>
          </a:blip>
          <a:srcRect l="23721" r="22371"/>
          <a:stretch/>
        </p:blipFill>
        <p:spPr>
          <a:xfrm>
            <a:off x="3432788" y="609600"/>
            <a:ext cx="2663212" cy="5080000"/>
          </a:xfrm>
          <a:prstGeom prst="rect">
            <a:avLst/>
          </a:prstGeom>
        </p:spPr>
      </p:pic>
      <p:sp>
        <p:nvSpPr>
          <p:cNvPr id="6" name="TextBox 5"/>
          <p:cNvSpPr txBox="1"/>
          <p:nvPr/>
        </p:nvSpPr>
        <p:spPr>
          <a:xfrm>
            <a:off x="3260172" y="5791200"/>
            <a:ext cx="3343911" cy="954107"/>
          </a:xfrm>
          <a:prstGeom prst="rect">
            <a:avLst/>
          </a:prstGeom>
          <a:noFill/>
        </p:spPr>
        <p:txBody>
          <a:bodyPr wrap="square" rtlCol="0">
            <a:spAutoFit/>
          </a:bodyPr>
          <a:lstStyle/>
          <a:p>
            <a:r>
              <a:rPr lang="en-US" sz="1400" dirty="0" smtClean="0"/>
              <a:t>Early 5</a:t>
            </a:r>
            <a:r>
              <a:rPr lang="en-US" sz="1400" baseline="30000" dirty="0" smtClean="0"/>
              <a:t>th</a:t>
            </a:r>
            <a:r>
              <a:rPr lang="en-US" sz="1400" dirty="0" smtClean="0"/>
              <a:t> century “Aphrodite </a:t>
            </a:r>
            <a:r>
              <a:rPr lang="en-US" sz="1400" dirty="0" err="1" smtClean="0"/>
              <a:t>Sosandra</a:t>
            </a:r>
            <a:r>
              <a:rPr lang="en-US" sz="1400" dirty="0" smtClean="0"/>
              <a:t>” or “Aspasia” type, in two versions: excerpted veiled head, Louvre; full figure, from </a:t>
            </a:r>
            <a:r>
              <a:rPr lang="en-US" sz="1400" dirty="0" err="1" smtClean="0"/>
              <a:t>Baiae</a:t>
            </a:r>
            <a:r>
              <a:rPr lang="en-US" sz="1400" dirty="0" smtClean="0"/>
              <a:t>, Naples Museum. </a:t>
            </a:r>
            <a:endParaRPr lang="en-US" sz="1400" dirty="0"/>
          </a:p>
        </p:txBody>
      </p:sp>
      <p:pic>
        <p:nvPicPr>
          <p:cNvPr id="5" name="Picture 4" descr="HUCB_VR__1097_19060873.jpg"/>
          <p:cNvPicPr>
            <a:picLocks noChangeAspect="1"/>
          </p:cNvPicPr>
          <p:nvPr/>
        </p:nvPicPr>
        <p:blipFill rotWithShape="1">
          <a:blip r:embed="rId4">
            <a:extLst>
              <a:ext uri="{28A0092B-C50C-407E-A947-70E740481C1C}">
                <a14:useLocalDpi xmlns:a14="http://schemas.microsoft.com/office/drawing/2010/main" val="0"/>
              </a:ext>
            </a:extLst>
          </a:blip>
          <a:srcRect l="4827" t="8504" r="4014" b="2607"/>
          <a:stretch/>
        </p:blipFill>
        <p:spPr>
          <a:xfrm>
            <a:off x="0" y="456172"/>
            <a:ext cx="3301474" cy="6173228"/>
          </a:xfrm>
          <a:prstGeom prst="rect">
            <a:avLst/>
          </a:prstGeom>
        </p:spPr>
      </p:pic>
      <p:sp>
        <p:nvSpPr>
          <p:cNvPr id="8" name="TextBox 7"/>
          <p:cNvSpPr txBox="1"/>
          <p:nvPr/>
        </p:nvSpPr>
        <p:spPr>
          <a:xfrm>
            <a:off x="0" y="6572646"/>
            <a:ext cx="3294464" cy="307777"/>
          </a:xfrm>
          <a:prstGeom prst="rect">
            <a:avLst/>
          </a:prstGeom>
          <a:noFill/>
        </p:spPr>
        <p:txBody>
          <a:bodyPr wrap="square" rtlCol="0">
            <a:spAutoFit/>
          </a:bodyPr>
          <a:lstStyle/>
          <a:p>
            <a:pPr algn="ctr"/>
            <a:r>
              <a:rPr lang="en-US" sz="1400" dirty="0" smtClean="0"/>
              <a:t>(2) woman about to veil herself</a:t>
            </a:r>
            <a:endParaRPr lang="en-US" sz="1400" dirty="0"/>
          </a:p>
        </p:txBody>
      </p:sp>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(1) THE LEVEL GAZE</a:t>
            </a:r>
          </a:p>
        </p:txBody>
      </p:sp>
    </p:spTree>
    <p:extLst>
      <p:ext uri="{BB962C8B-B14F-4D97-AF65-F5344CB8AC3E}">
        <p14:creationId xmlns:p14="http://schemas.microsoft.com/office/powerpoint/2010/main" val="35840202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40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300" y="369331"/>
            <a:ext cx="4242699" cy="6216711"/>
          </a:xfrm>
          <a:prstGeom prst="rect">
            <a:avLst/>
          </a:prstGeom>
        </p:spPr>
      </p:pic>
      <p:pic>
        <p:nvPicPr>
          <p:cNvPr id="7" name="Picture 6" descr="HUCB_VR__1097_19060871.jpg"/>
          <p:cNvPicPr>
            <a:picLocks noChangeAspect="1"/>
          </p:cNvPicPr>
          <p:nvPr/>
        </p:nvPicPr>
        <p:blipFill rotWithShape="1">
          <a:blip r:embed="rId3">
            <a:extLst>
              <a:ext uri="{28A0092B-C50C-407E-A947-70E740481C1C}">
                <a14:useLocalDpi xmlns:a14="http://schemas.microsoft.com/office/drawing/2010/main" val="0"/>
              </a:ext>
            </a:extLst>
          </a:blip>
          <a:srcRect t="3595" b="3101"/>
          <a:stretch/>
        </p:blipFill>
        <p:spPr>
          <a:xfrm>
            <a:off x="0" y="369332"/>
            <a:ext cx="2802535" cy="6183870"/>
          </a:xfrm>
          <a:prstGeom prst="rect">
            <a:avLst/>
          </a:prstGeom>
        </p:spPr>
      </p:pic>
      <p:sp>
        <p:nvSpPr>
          <p:cNvPr id="8" name="TextBox 7"/>
          <p:cNvSpPr txBox="1"/>
          <p:nvPr/>
        </p:nvSpPr>
        <p:spPr>
          <a:xfrm>
            <a:off x="-12700" y="6550223"/>
            <a:ext cx="2679700" cy="307777"/>
          </a:xfrm>
          <a:prstGeom prst="rect">
            <a:avLst/>
          </a:prstGeom>
          <a:noFill/>
        </p:spPr>
        <p:txBody>
          <a:bodyPr wrap="square" rtlCol="0">
            <a:spAutoFit/>
          </a:bodyPr>
          <a:lstStyle/>
          <a:p>
            <a:pPr algn="ctr"/>
            <a:r>
              <a:rPr lang="en-US" sz="1400" dirty="0" smtClean="0"/>
              <a:t>(4) the water carrier</a:t>
            </a:r>
            <a:endParaRPr lang="en-US" sz="1400" dirty="0"/>
          </a:p>
        </p:txBody>
      </p:sp>
      <p:sp>
        <p:nvSpPr>
          <p:cNvPr id="9" name="TextBox 8"/>
          <p:cNvSpPr txBox="1"/>
          <p:nvPr/>
        </p:nvSpPr>
        <p:spPr>
          <a:xfrm>
            <a:off x="5105400" y="6550223"/>
            <a:ext cx="4026180" cy="307777"/>
          </a:xfrm>
          <a:prstGeom prst="rect">
            <a:avLst/>
          </a:prstGeom>
          <a:noFill/>
        </p:spPr>
        <p:txBody>
          <a:bodyPr wrap="square" rtlCol="0">
            <a:spAutoFit/>
          </a:bodyPr>
          <a:lstStyle/>
          <a:p>
            <a:pPr algn="ctr"/>
            <a:r>
              <a:rPr lang="en-US" sz="1400" dirty="0" smtClean="0"/>
              <a:t>Detail of Archaic hairstyle</a:t>
            </a:r>
            <a:endParaRPr lang="en-US" sz="1400" dirty="0"/>
          </a:p>
        </p:txBody>
      </p:sp>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(2) THE PULLING ASIDE OF THE SKIRT, THE LONG PONYTAIL</a:t>
            </a:r>
          </a:p>
        </p:txBody>
      </p:sp>
    </p:spTree>
    <p:extLst>
      <p:ext uri="{BB962C8B-B14F-4D97-AF65-F5344CB8AC3E}">
        <p14:creationId xmlns:p14="http://schemas.microsoft.com/office/powerpoint/2010/main" val="23235518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369332"/>
          </a:xfrm>
          <a:prstGeom prst="rect">
            <a:avLst/>
          </a:prstGeom>
          <a:noFill/>
        </p:spPr>
        <p:txBody>
          <a:bodyPr wrap="square" rtlCol="0">
            <a:spAutoFit/>
          </a:bodyPr>
          <a:lstStyle/>
          <a:p>
            <a:pPr algn="ctr"/>
            <a:r>
              <a:rPr lang="en-US" dirty="0" smtClean="0"/>
              <a:t>ARCHAIC AND CLASSICAL BRONZES OF THE HELLENISTIC AND ROMAN PERIOD</a:t>
            </a:r>
            <a:endParaRPr lang="en-US" dirty="0"/>
          </a:p>
        </p:txBody>
      </p:sp>
      <p:sp>
        <p:nvSpPr>
          <p:cNvPr id="10" name="TextBox 9"/>
          <p:cNvSpPr txBox="1"/>
          <p:nvPr/>
        </p:nvSpPr>
        <p:spPr>
          <a:xfrm>
            <a:off x="2514600" y="381000"/>
            <a:ext cx="3657600" cy="584776"/>
          </a:xfrm>
          <a:prstGeom prst="rect">
            <a:avLst/>
          </a:prstGeom>
          <a:noFill/>
        </p:spPr>
        <p:txBody>
          <a:bodyPr wrap="square" rtlCol="0">
            <a:spAutoFit/>
          </a:bodyPr>
          <a:lstStyle/>
          <a:p>
            <a:r>
              <a:rPr lang="en-US" sz="1600" i="1" dirty="0" smtClean="0"/>
              <a:t> Apollo </a:t>
            </a:r>
            <a:r>
              <a:rPr lang="en-US" sz="1600" i="1" dirty="0" err="1" smtClean="0"/>
              <a:t>Piombino</a:t>
            </a:r>
            <a:r>
              <a:rPr lang="en-US" sz="1600" dirty="0" smtClean="0"/>
              <a:t>, in Archaic Style</a:t>
            </a:r>
          </a:p>
          <a:p>
            <a:r>
              <a:rPr lang="en-US" sz="1600" dirty="0" smtClean="0"/>
              <a:t>2</a:t>
            </a:r>
            <a:r>
              <a:rPr lang="en-US" sz="1600" baseline="30000" dirty="0" smtClean="0"/>
              <a:t>nd</a:t>
            </a:r>
            <a:r>
              <a:rPr lang="en-US" sz="1600" dirty="0" smtClean="0"/>
              <a:t> century BC, Paris, Louvre</a:t>
            </a:r>
            <a:endParaRPr lang="en-US" sz="1600" dirty="0"/>
          </a:p>
        </p:txBody>
      </p:sp>
      <p:sp>
        <p:nvSpPr>
          <p:cNvPr id="11" name="TextBox 10"/>
          <p:cNvSpPr txBox="1"/>
          <p:nvPr/>
        </p:nvSpPr>
        <p:spPr>
          <a:xfrm>
            <a:off x="2057400" y="6027003"/>
            <a:ext cx="3886200" cy="830997"/>
          </a:xfrm>
          <a:prstGeom prst="rect">
            <a:avLst/>
          </a:prstGeom>
          <a:noFill/>
        </p:spPr>
        <p:txBody>
          <a:bodyPr wrap="square" rtlCol="0">
            <a:spAutoFit/>
          </a:bodyPr>
          <a:lstStyle/>
          <a:p>
            <a:pPr algn="r"/>
            <a:r>
              <a:rPr lang="en-US" sz="1600" i="1" dirty="0" err="1" smtClean="0"/>
              <a:t>Idolino</a:t>
            </a:r>
            <a:r>
              <a:rPr lang="en-US" sz="1600" dirty="0"/>
              <a:t>,</a:t>
            </a:r>
            <a:r>
              <a:rPr lang="en-US" sz="1600" dirty="0" smtClean="0"/>
              <a:t> in Classical style</a:t>
            </a:r>
            <a:endParaRPr lang="en-US" sz="1600" dirty="0"/>
          </a:p>
          <a:p>
            <a:pPr algn="r"/>
            <a:r>
              <a:rPr lang="en-US" sz="1600" dirty="0" smtClean="0"/>
              <a:t>1st century BC – early 1</a:t>
            </a:r>
            <a:r>
              <a:rPr lang="en-US" sz="1600" baseline="30000" dirty="0" smtClean="0"/>
              <a:t>st</a:t>
            </a:r>
            <a:r>
              <a:rPr lang="en-US" sz="1600" dirty="0" smtClean="0"/>
              <a:t> century AD Florence, Archaeological Museum</a:t>
            </a:r>
            <a:endParaRPr lang="en-US" sz="1600" dirty="0"/>
          </a:p>
        </p:txBody>
      </p:sp>
      <p:pic>
        <p:nvPicPr>
          <p:cNvPr id="12" name="Picture 11" descr="SCALA_ARCHIVES_10310475422.jpg"/>
          <p:cNvPicPr>
            <a:picLocks noChangeAspect="1"/>
          </p:cNvPicPr>
          <p:nvPr/>
        </p:nvPicPr>
        <p:blipFill rotWithShape="1">
          <a:blip r:embed="rId2">
            <a:extLst>
              <a:ext uri="{28A0092B-C50C-407E-A947-70E740481C1C}">
                <a14:useLocalDpi xmlns:a14="http://schemas.microsoft.com/office/drawing/2010/main" val="0"/>
              </a:ext>
            </a:extLst>
          </a:blip>
          <a:srcRect l="15167" t="1890" r="18730"/>
          <a:stretch/>
        </p:blipFill>
        <p:spPr>
          <a:xfrm>
            <a:off x="0" y="369332"/>
            <a:ext cx="2506477" cy="6478488"/>
          </a:xfrm>
          <a:prstGeom prst="rect">
            <a:avLst/>
          </a:prstGeom>
        </p:spPr>
      </p:pic>
      <p:pic>
        <p:nvPicPr>
          <p:cNvPr id="13" name="Picture 12" descr="SCALA_ARCHIVES_1039614634a.jpg"/>
          <p:cNvPicPr>
            <a:picLocks noChangeAspect="1"/>
          </p:cNvPicPr>
          <p:nvPr/>
        </p:nvPicPr>
        <p:blipFill rotWithShape="1">
          <a:blip r:embed="rId3">
            <a:extLst>
              <a:ext uri="{28A0092B-C50C-407E-A947-70E740481C1C}">
                <a14:useLocalDpi xmlns:a14="http://schemas.microsoft.com/office/drawing/2010/main" val="0"/>
              </a:ext>
            </a:extLst>
          </a:blip>
          <a:srcRect l="12638" t="2016" r="22439"/>
          <a:stretch/>
        </p:blipFill>
        <p:spPr>
          <a:xfrm>
            <a:off x="5934358" y="344532"/>
            <a:ext cx="3215780" cy="6513468"/>
          </a:xfrm>
          <a:prstGeom prst="rect">
            <a:avLst/>
          </a:prstGeom>
        </p:spPr>
      </p:pic>
    </p:spTree>
    <p:extLst>
      <p:ext uri="{BB962C8B-B14F-4D97-AF65-F5344CB8AC3E}">
        <p14:creationId xmlns:p14="http://schemas.microsoft.com/office/powerpoint/2010/main" val="8564411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TSTOR_103_41822000164598.jpg"/>
          <p:cNvPicPr>
            <a:picLocks noChangeAspect="1"/>
          </p:cNvPicPr>
          <p:nvPr/>
        </p:nvPicPr>
        <p:blipFill rotWithShape="1">
          <a:blip r:embed="rId2">
            <a:extLst>
              <a:ext uri="{28A0092B-C50C-407E-A947-70E740481C1C}">
                <a14:useLocalDpi xmlns:a14="http://schemas.microsoft.com/office/drawing/2010/main" val="0"/>
              </a:ext>
            </a:extLst>
          </a:blip>
          <a:srcRect t="2370"/>
          <a:stretch/>
        </p:blipFill>
        <p:spPr>
          <a:xfrm>
            <a:off x="6629400" y="0"/>
            <a:ext cx="2503202" cy="6837543"/>
          </a:xfrm>
          <a:prstGeom prst="rect">
            <a:avLst/>
          </a:prstGeom>
        </p:spPr>
      </p:pic>
      <p:sp>
        <p:nvSpPr>
          <p:cNvPr id="8" name="TextBox 7"/>
          <p:cNvSpPr txBox="1"/>
          <p:nvPr/>
        </p:nvSpPr>
        <p:spPr>
          <a:xfrm>
            <a:off x="4343400" y="695980"/>
            <a:ext cx="2322364" cy="523220"/>
          </a:xfrm>
          <a:prstGeom prst="rect">
            <a:avLst/>
          </a:prstGeom>
          <a:noFill/>
        </p:spPr>
        <p:txBody>
          <a:bodyPr wrap="square" rtlCol="0">
            <a:spAutoFit/>
          </a:bodyPr>
          <a:lstStyle/>
          <a:p>
            <a:pPr algn="r"/>
            <a:r>
              <a:rPr lang="en-US" sz="1400" dirty="0" smtClean="0"/>
              <a:t>Marble </a:t>
            </a:r>
            <a:r>
              <a:rPr lang="en-US" sz="1400" dirty="0" err="1" smtClean="0"/>
              <a:t>Kore</a:t>
            </a:r>
            <a:r>
              <a:rPr lang="en-US" sz="1400" dirty="0" smtClean="0"/>
              <a:t>, ca. 500 BC </a:t>
            </a:r>
            <a:endParaRPr lang="en-US" sz="1400" dirty="0"/>
          </a:p>
          <a:p>
            <a:pPr algn="r"/>
            <a:r>
              <a:rPr lang="en-US" sz="1400" dirty="0" smtClean="0"/>
              <a:t>Athenian Acropolis </a:t>
            </a:r>
            <a:endParaRPr lang="en-US" sz="1400" dirty="0"/>
          </a:p>
        </p:txBody>
      </p:sp>
      <p:sp>
        <p:nvSpPr>
          <p:cNvPr id="9" name="TextBox 8"/>
          <p:cNvSpPr txBox="1"/>
          <p:nvPr/>
        </p:nvSpPr>
        <p:spPr>
          <a:xfrm>
            <a:off x="304800" y="0"/>
            <a:ext cx="8786082" cy="369332"/>
          </a:xfrm>
          <a:prstGeom prst="rect">
            <a:avLst/>
          </a:prstGeom>
          <a:noFill/>
        </p:spPr>
        <p:txBody>
          <a:bodyPr wrap="square" rtlCol="0">
            <a:spAutoFit/>
          </a:bodyPr>
          <a:lstStyle/>
          <a:p>
            <a:pPr algn="ctr"/>
            <a:r>
              <a:rPr lang="en-US" dirty="0" smtClean="0"/>
              <a:t>(3) THE OFFERING GESTURE</a:t>
            </a:r>
          </a:p>
        </p:txBody>
      </p:sp>
      <p:pic>
        <p:nvPicPr>
          <p:cNvPr id="10" name="Picture 9" descr="HUCB_VR__1097_19060877.jpg"/>
          <p:cNvPicPr>
            <a:picLocks noChangeAspect="1"/>
          </p:cNvPicPr>
          <p:nvPr/>
        </p:nvPicPr>
        <p:blipFill rotWithShape="1">
          <a:blip r:embed="rId3">
            <a:extLst>
              <a:ext uri="{28A0092B-C50C-407E-A947-70E740481C1C}">
                <a14:useLocalDpi xmlns:a14="http://schemas.microsoft.com/office/drawing/2010/main" val="0"/>
              </a:ext>
            </a:extLst>
          </a:blip>
          <a:srcRect l="7783" t="3776" r="17786" b="2921"/>
          <a:stretch/>
        </p:blipFill>
        <p:spPr>
          <a:xfrm>
            <a:off x="0" y="0"/>
            <a:ext cx="2986503" cy="6858000"/>
          </a:xfrm>
          <a:prstGeom prst="rect">
            <a:avLst/>
          </a:prstGeom>
        </p:spPr>
      </p:pic>
      <p:sp>
        <p:nvSpPr>
          <p:cNvPr id="11" name="TextBox 10"/>
          <p:cNvSpPr txBox="1"/>
          <p:nvPr/>
        </p:nvSpPr>
        <p:spPr>
          <a:xfrm>
            <a:off x="2986503" y="6550224"/>
            <a:ext cx="2118897" cy="307777"/>
          </a:xfrm>
          <a:prstGeom prst="rect">
            <a:avLst/>
          </a:prstGeom>
          <a:noFill/>
        </p:spPr>
        <p:txBody>
          <a:bodyPr wrap="square" rtlCol="0">
            <a:spAutoFit/>
          </a:bodyPr>
          <a:lstStyle/>
          <a:p>
            <a:r>
              <a:rPr lang="en-US" sz="1400" dirty="0" smtClean="0"/>
              <a:t>(3) the votive bringer</a:t>
            </a:r>
            <a:endParaRPr lang="en-US" sz="1400" dirty="0"/>
          </a:p>
        </p:txBody>
      </p:sp>
    </p:spTree>
    <p:extLst>
      <p:ext uri="{BB962C8B-B14F-4D97-AF65-F5344CB8AC3E}">
        <p14:creationId xmlns:p14="http://schemas.microsoft.com/office/powerpoint/2010/main" val="9755933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CB_VR__1097_19060877.jpg"/>
          <p:cNvPicPr>
            <a:picLocks noChangeAspect="1"/>
          </p:cNvPicPr>
          <p:nvPr/>
        </p:nvPicPr>
        <p:blipFill rotWithShape="1">
          <a:blip r:embed="rId2">
            <a:extLst>
              <a:ext uri="{28A0092B-C50C-407E-A947-70E740481C1C}">
                <a14:useLocalDpi xmlns:a14="http://schemas.microsoft.com/office/drawing/2010/main" val="0"/>
              </a:ext>
            </a:extLst>
          </a:blip>
          <a:srcRect l="7783" t="3776" r="17786" b="2921"/>
          <a:stretch/>
        </p:blipFill>
        <p:spPr>
          <a:xfrm>
            <a:off x="0" y="0"/>
            <a:ext cx="2986503" cy="6858000"/>
          </a:xfrm>
          <a:prstGeom prst="rect">
            <a:avLst/>
          </a:prstGeom>
        </p:spPr>
      </p:pic>
      <p:sp>
        <p:nvSpPr>
          <p:cNvPr id="6" name="TextBox 5"/>
          <p:cNvSpPr txBox="1"/>
          <p:nvPr/>
        </p:nvSpPr>
        <p:spPr>
          <a:xfrm>
            <a:off x="2986503" y="6550223"/>
            <a:ext cx="4680358" cy="307777"/>
          </a:xfrm>
          <a:prstGeom prst="rect">
            <a:avLst/>
          </a:prstGeom>
          <a:noFill/>
        </p:spPr>
        <p:txBody>
          <a:bodyPr wrap="square" rtlCol="0">
            <a:spAutoFit/>
          </a:bodyPr>
          <a:lstStyle/>
          <a:p>
            <a:r>
              <a:rPr lang="en-US" sz="1400" dirty="0" smtClean="0"/>
              <a:t>(3) the votive bringer</a:t>
            </a:r>
            <a:endParaRPr lang="en-US" sz="1400" dirty="0"/>
          </a:p>
        </p:txBody>
      </p:sp>
      <p:pic>
        <p:nvPicPr>
          <p:cNvPr id="4" name="Picture 3" descr="Afrodite_Sosandra_Archo_Napoli_4.JPG"/>
          <p:cNvPicPr>
            <a:picLocks noChangeAspect="1"/>
          </p:cNvPicPr>
          <p:nvPr/>
        </p:nvPicPr>
        <p:blipFill rotWithShape="1">
          <a:blip r:embed="rId3">
            <a:extLst>
              <a:ext uri="{28A0092B-C50C-407E-A947-70E740481C1C}">
                <a14:useLocalDpi xmlns:a14="http://schemas.microsoft.com/office/drawing/2010/main" val="0"/>
              </a:ext>
            </a:extLst>
          </a:blip>
          <a:srcRect l="25478" r="11580"/>
          <a:stretch/>
        </p:blipFill>
        <p:spPr>
          <a:xfrm>
            <a:off x="5906555" y="-1"/>
            <a:ext cx="3237445" cy="6858001"/>
          </a:xfrm>
          <a:prstGeom prst="rect">
            <a:avLst/>
          </a:prstGeom>
        </p:spPr>
      </p:pic>
      <p:sp>
        <p:nvSpPr>
          <p:cNvPr id="5" name="TextBox 4"/>
          <p:cNvSpPr txBox="1"/>
          <p:nvPr/>
        </p:nvSpPr>
        <p:spPr>
          <a:xfrm>
            <a:off x="304800" y="0"/>
            <a:ext cx="8786082" cy="369332"/>
          </a:xfrm>
          <a:prstGeom prst="rect">
            <a:avLst/>
          </a:prstGeom>
          <a:noFill/>
        </p:spPr>
        <p:txBody>
          <a:bodyPr wrap="square" rtlCol="0">
            <a:spAutoFit/>
          </a:bodyPr>
          <a:lstStyle/>
          <a:p>
            <a:pPr algn="ctr"/>
            <a:r>
              <a:rPr lang="en-US" dirty="0" smtClean="0"/>
              <a:t>(3) THE OFFERING GESTURE</a:t>
            </a:r>
          </a:p>
        </p:txBody>
      </p:sp>
      <p:sp>
        <p:nvSpPr>
          <p:cNvPr id="3" name="Rectangle 2"/>
          <p:cNvSpPr/>
          <p:nvPr/>
        </p:nvSpPr>
        <p:spPr>
          <a:xfrm>
            <a:off x="3810000" y="762000"/>
            <a:ext cx="2096555" cy="523220"/>
          </a:xfrm>
          <a:prstGeom prst="rect">
            <a:avLst/>
          </a:prstGeom>
        </p:spPr>
        <p:txBody>
          <a:bodyPr wrap="square">
            <a:spAutoFit/>
          </a:bodyPr>
          <a:lstStyle/>
          <a:p>
            <a:pPr algn="r"/>
            <a:r>
              <a:rPr lang="en-US" sz="1400" dirty="0"/>
              <a:t>Early 5</a:t>
            </a:r>
            <a:r>
              <a:rPr lang="en-US" sz="1400" baseline="30000" dirty="0"/>
              <a:t>th</a:t>
            </a:r>
            <a:r>
              <a:rPr lang="en-US" sz="1400" dirty="0"/>
              <a:t> century “Aphrodite </a:t>
            </a:r>
            <a:r>
              <a:rPr lang="en-US" sz="1400" dirty="0" err="1"/>
              <a:t>Sosandra</a:t>
            </a:r>
            <a:r>
              <a:rPr lang="en-US" sz="1400" dirty="0"/>
              <a:t>”</a:t>
            </a:r>
          </a:p>
        </p:txBody>
      </p:sp>
    </p:spTree>
    <p:extLst>
      <p:ext uri="{BB962C8B-B14F-4D97-AF65-F5344CB8AC3E}">
        <p14:creationId xmlns:p14="http://schemas.microsoft.com/office/powerpoint/2010/main" val="35208787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7220" y="6521845"/>
            <a:ext cx="3263979" cy="307777"/>
          </a:xfrm>
          <a:prstGeom prst="rect">
            <a:avLst/>
          </a:prstGeom>
          <a:noFill/>
        </p:spPr>
        <p:txBody>
          <a:bodyPr wrap="square" rtlCol="0">
            <a:spAutoFit/>
          </a:bodyPr>
          <a:lstStyle/>
          <a:p>
            <a:pPr algn="ctr"/>
            <a:r>
              <a:rPr lang="en-US" sz="1400" dirty="0" smtClean="0"/>
              <a:t>(4) the water carrier</a:t>
            </a:r>
            <a:endParaRPr lang="en-US" sz="1400" dirty="0"/>
          </a:p>
        </p:txBody>
      </p:sp>
      <p:pic>
        <p:nvPicPr>
          <p:cNvPr id="3" name="Picture 2" descr="HUCB_VR__1097_19060871.jpg"/>
          <p:cNvPicPr>
            <a:picLocks noChangeAspect="1"/>
          </p:cNvPicPr>
          <p:nvPr/>
        </p:nvPicPr>
        <p:blipFill rotWithShape="1">
          <a:blip r:embed="rId2">
            <a:extLst>
              <a:ext uri="{28A0092B-C50C-407E-A947-70E740481C1C}">
                <a14:useLocalDpi xmlns:a14="http://schemas.microsoft.com/office/drawing/2010/main" val="0"/>
              </a:ext>
            </a:extLst>
          </a:blip>
          <a:srcRect l="10791" t="2033" r="35096" b="61183"/>
          <a:stretch/>
        </p:blipFill>
        <p:spPr>
          <a:xfrm>
            <a:off x="2654301" y="990600"/>
            <a:ext cx="3365500" cy="5410200"/>
          </a:xfrm>
          <a:prstGeom prst="rect">
            <a:avLst/>
          </a:prstGeom>
        </p:spPr>
      </p:pic>
      <p:pic>
        <p:nvPicPr>
          <p:cNvPr id="5" name="Picture 4" descr="HUCB_VR__1097_19060875.jpg"/>
          <p:cNvPicPr>
            <a:picLocks noChangeAspect="1"/>
          </p:cNvPicPr>
          <p:nvPr/>
        </p:nvPicPr>
        <p:blipFill rotWithShape="1">
          <a:blip r:embed="rId3">
            <a:extLst>
              <a:ext uri="{28A0092B-C50C-407E-A947-70E740481C1C}">
                <a14:useLocalDpi xmlns:a14="http://schemas.microsoft.com/office/drawing/2010/main" val="0"/>
              </a:ext>
            </a:extLst>
          </a:blip>
          <a:srcRect l="25047" t="2883" r="40063" b="70768"/>
          <a:stretch/>
        </p:blipFill>
        <p:spPr>
          <a:xfrm>
            <a:off x="25400" y="2804657"/>
            <a:ext cx="2501820" cy="3596143"/>
          </a:xfrm>
          <a:prstGeom prst="rect">
            <a:avLst/>
          </a:prstGeom>
        </p:spPr>
      </p:pic>
      <p:pic>
        <p:nvPicPr>
          <p:cNvPr id="7" name="Picture 6" descr="HUCB_VR__1097_19060879.jpg"/>
          <p:cNvPicPr>
            <a:picLocks noChangeAspect="1"/>
          </p:cNvPicPr>
          <p:nvPr/>
        </p:nvPicPr>
        <p:blipFill rotWithShape="1">
          <a:blip r:embed="rId4">
            <a:extLst>
              <a:ext uri="{28A0092B-C50C-407E-A947-70E740481C1C}">
                <a14:useLocalDpi xmlns:a14="http://schemas.microsoft.com/office/drawing/2010/main" val="0"/>
              </a:ext>
            </a:extLst>
          </a:blip>
          <a:srcRect l="23914" t="5937" r="31987" b="68360"/>
          <a:stretch/>
        </p:blipFill>
        <p:spPr>
          <a:xfrm>
            <a:off x="6132718" y="3138926"/>
            <a:ext cx="3011282" cy="3261874"/>
          </a:xfrm>
          <a:prstGeom prst="rect">
            <a:avLst/>
          </a:prstGeom>
        </p:spPr>
      </p:pic>
      <p:sp>
        <p:nvSpPr>
          <p:cNvPr id="8" name="TextBox 7"/>
          <p:cNvSpPr txBox="1"/>
          <p:nvPr/>
        </p:nvSpPr>
        <p:spPr>
          <a:xfrm>
            <a:off x="25400" y="6477000"/>
            <a:ext cx="2501821" cy="307777"/>
          </a:xfrm>
          <a:prstGeom prst="rect">
            <a:avLst/>
          </a:prstGeom>
          <a:noFill/>
        </p:spPr>
        <p:txBody>
          <a:bodyPr wrap="square" rtlCol="0">
            <a:spAutoFit/>
          </a:bodyPr>
          <a:lstStyle/>
          <a:p>
            <a:r>
              <a:rPr lang="en-US" sz="1400" dirty="0" smtClean="0"/>
              <a:t>(1) woman crowning herself</a:t>
            </a:r>
            <a:endParaRPr lang="en-US" sz="1400" dirty="0"/>
          </a:p>
        </p:txBody>
      </p:sp>
      <p:sp>
        <p:nvSpPr>
          <p:cNvPr id="9" name="TextBox 8"/>
          <p:cNvSpPr txBox="1"/>
          <p:nvPr/>
        </p:nvSpPr>
        <p:spPr>
          <a:xfrm>
            <a:off x="6132718" y="6477000"/>
            <a:ext cx="3011282" cy="307777"/>
          </a:xfrm>
          <a:prstGeom prst="rect">
            <a:avLst/>
          </a:prstGeom>
          <a:noFill/>
        </p:spPr>
        <p:txBody>
          <a:bodyPr wrap="square" rtlCol="0">
            <a:spAutoFit/>
          </a:bodyPr>
          <a:lstStyle/>
          <a:p>
            <a:r>
              <a:rPr lang="en-US" sz="1400" dirty="0" smtClean="0"/>
              <a:t>(5) woman fastening her garment</a:t>
            </a:r>
            <a:endParaRPr lang="en-US" sz="1400" dirty="0"/>
          </a:p>
        </p:txBody>
      </p:sp>
      <p:pic>
        <p:nvPicPr>
          <p:cNvPr id="10" name="Picture 9" descr="HUCB_VR__1097_19060877.jpg"/>
          <p:cNvPicPr>
            <a:picLocks noChangeAspect="1"/>
          </p:cNvPicPr>
          <p:nvPr/>
        </p:nvPicPr>
        <p:blipFill rotWithShape="1">
          <a:blip r:embed="rId5">
            <a:extLst>
              <a:ext uri="{28A0092B-C50C-407E-A947-70E740481C1C}">
                <a14:useLocalDpi xmlns:a14="http://schemas.microsoft.com/office/drawing/2010/main" val="0"/>
              </a:ext>
            </a:extLst>
          </a:blip>
          <a:srcRect l="7783" t="34403" r="52241" b="53274"/>
          <a:stretch/>
        </p:blipFill>
        <p:spPr>
          <a:xfrm>
            <a:off x="6158118" y="990600"/>
            <a:ext cx="2985882" cy="1685961"/>
          </a:xfrm>
          <a:prstGeom prst="rect">
            <a:avLst/>
          </a:prstGeom>
        </p:spPr>
      </p:pic>
      <p:sp>
        <p:nvSpPr>
          <p:cNvPr id="11" name="TextBox 10"/>
          <p:cNvSpPr txBox="1"/>
          <p:nvPr/>
        </p:nvSpPr>
        <p:spPr>
          <a:xfrm>
            <a:off x="6158118" y="2667000"/>
            <a:ext cx="3011282" cy="307777"/>
          </a:xfrm>
          <a:prstGeom prst="rect">
            <a:avLst/>
          </a:prstGeom>
          <a:noFill/>
        </p:spPr>
        <p:txBody>
          <a:bodyPr wrap="square" rtlCol="0">
            <a:spAutoFit/>
          </a:bodyPr>
          <a:lstStyle/>
          <a:p>
            <a:r>
              <a:rPr lang="en-US" sz="1400" dirty="0" smtClean="0"/>
              <a:t>(5) the offering bearer</a:t>
            </a:r>
            <a:endParaRPr lang="en-US" sz="1400" dirty="0"/>
          </a:p>
        </p:txBody>
      </p:sp>
      <p:pic>
        <p:nvPicPr>
          <p:cNvPr id="12" name="Picture 11" descr="HUCB_VR__1097_19060873.jpg"/>
          <p:cNvPicPr>
            <a:picLocks noChangeAspect="1"/>
          </p:cNvPicPr>
          <p:nvPr/>
        </p:nvPicPr>
        <p:blipFill rotWithShape="1">
          <a:blip r:embed="rId6">
            <a:extLst>
              <a:ext uri="{28A0092B-C50C-407E-A947-70E740481C1C}">
                <a14:useLocalDpi xmlns:a14="http://schemas.microsoft.com/office/drawing/2010/main" val="0"/>
              </a:ext>
            </a:extLst>
          </a:blip>
          <a:srcRect l="4826" t="50496" r="66821" b="41793"/>
          <a:stretch/>
        </p:blipFill>
        <p:spPr>
          <a:xfrm>
            <a:off x="-1" y="990600"/>
            <a:ext cx="2527221" cy="1317993"/>
          </a:xfrm>
          <a:prstGeom prst="rect">
            <a:avLst/>
          </a:prstGeom>
        </p:spPr>
      </p:pic>
      <p:sp>
        <p:nvSpPr>
          <p:cNvPr id="14" name="TextBox 13"/>
          <p:cNvSpPr txBox="1"/>
          <p:nvPr/>
        </p:nvSpPr>
        <p:spPr>
          <a:xfrm>
            <a:off x="0" y="2286000"/>
            <a:ext cx="3200400" cy="307777"/>
          </a:xfrm>
          <a:prstGeom prst="rect">
            <a:avLst/>
          </a:prstGeom>
          <a:noFill/>
        </p:spPr>
        <p:txBody>
          <a:bodyPr wrap="square" rtlCol="0">
            <a:spAutoFit/>
          </a:bodyPr>
          <a:lstStyle/>
          <a:p>
            <a:r>
              <a:rPr lang="en-US" sz="1400" dirty="0" smtClean="0"/>
              <a:t>(2) woman about to veil herself</a:t>
            </a:r>
            <a:endParaRPr lang="en-US" sz="1400" dirty="0"/>
          </a:p>
        </p:txBody>
      </p:sp>
      <p:sp>
        <p:nvSpPr>
          <p:cNvPr id="15" name="TextBox 14"/>
          <p:cNvSpPr txBox="1"/>
          <p:nvPr/>
        </p:nvSpPr>
        <p:spPr>
          <a:xfrm>
            <a:off x="0" y="0"/>
            <a:ext cx="9090882" cy="369332"/>
          </a:xfrm>
          <a:prstGeom prst="rect">
            <a:avLst/>
          </a:prstGeom>
          <a:noFill/>
        </p:spPr>
        <p:txBody>
          <a:bodyPr wrap="square" rtlCol="0">
            <a:spAutoFit/>
          </a:bodyPr>
          <a:lstStyle/>
          <a:p>
            <a:pPr algn="ctr"/>
            <a:r>
              <a:rPr lang="en-US" dirty="0" smtClean="0"/>
              <a:t>(4) THE HAND GESTURES</a:t>
            </a:r>
          </a:p>
        </p:txBody>
      </p:sp>
    </p:spTree>
    <p:extLst>
      <p:ext uri="{BB962C8B-B14F-4D97-AF65-F5344CB8AC3E}">
        <p14:creationId xmlns:p14="http://schemas.microsoft.com/office/powerpoint/2010/main" val="21497217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603512"/>
            <a:ext cx="9144000" cy="1077218"/>
          </a:xfrm>
          <a:prstGeom prst="rect">
            <a:avLst/>
          </a:prstGeom>
          <a:noFill/>
        </p:spPr>
        <p:txBody>
          <a:bodyPr wrap="square" rtlCol="0">
            <a:spAutoFit/>
          </a:bodyPr>
          <a:lstStyle/>
          <a:p>
            <a:pPr algn="ctr"/>
            <a:r>
              <a:rPr lang="en-US" sz="1600" dirty="0" smtClean="0"/>
              <a:t>The “Herculaneum Dancers”; five </a:t>
            </a:r>
            <a:r>
              <a:rPr lang="en-US" sz="1600" i="1" dirty="0" err="1"/>
              <a:t>p</a:t>
            </a:r>
            <a:r>
              <a:rPr lang="en-US" sz="1600" i="1" dirty="0" err="1" smtClean="0"/>
              <a:t>eplophoroi</a:t>
            </a:r>
            <a:r>
              <a:rPr lang="en-US" sz="1600" dirty="0" smtClean="0"/>
              <a:t> in Early Classical style from the </a:t>
            </a:r>
            <a:r>
              <a:rPr lang="en-US" sz="1600" i="1" dirty="0" smtClean="0"/>
              <a:t>Villa </a:t>
            </a:r>
            <a:r>
              <a:rPr lang="en-US" sz="1600" i="1" dirty="0" err="1" smtClean="0"/>
              <a:t>dei</a:t>
            </a:r>
            <a:r>
              <a:rPr lang="en-US" sz="1600" i="1" dirty="0" smtClean="0"/>
              <a:t> </a:t>
            </a:r>
            <a:r>
              <a:rPr lang="en-US" sz="1600" i="1" dirty="0" err="1" smtClean="0"/>
              <a:t>Papiri</a:t>
            </a:r>
            <a:r>
              <a:rPr lang="en-US" sz="1600" i="1" dirty="0" smtClean="0"/>
              <a:t> </a:t>
            </a:r>
            <a:r>
              <a:rPr lang="en-US" sz="1600" dirty="0" smtClean="0"/>
              <a:t>at Herculaneum; (1) woman crowning herself (?); (2) woman about to veil herself; (3) “Offering </a:t>
            </a:r>
            <a:r>
              <a:rPr lang="en-US" sz="1600" dirty="0"/>
              <a:t>B</a:t>
            </a:r>
            <a:r>
              <a:rPr lang="en-US" sz="1600" dirty="0" smtClean="0"/>
              <a:t>earer”; (4) “Water Carrier”; (5) woman pinning her </a:t>
            </a:r>
            <a:r>
              <a:rPr lang="en-US" sz="1600" dirty="0" err="1" smtClean="0"/>
              <a:t>peplos</a:t>
            </a:r>
            <a:r>
              <a:rPr lang="en-US" sz="1600" dirty="0" smtClean="0"/>
              <a:t> at the shoulder; mid-first century BC; Naples Archaeological Museum</a:t>
            </a:r>
            <a:endParaRPr lang="en-US" sz="1600" dirty="0"/>
          </a:p>
        </p:txBody>
      </p:sp>
      <p:pic>
        <p:nvPicPr>
          <p:cNvPr id="2" name="Picture 1"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600"/>
            <a:ext cx="9144000" cy="4351752"/>
          </a:xfrm>
          <a:prstGeom prst="rect">
            <a:avLst/>
          </a:prstGeom>
        </p:spPr>
      </p:pic>
      <p:sp>
        <p:nvSpPr>
          <p:cNvPr id="4" name="TextBox 3"/>
          <p:cNvSpPr txBox="1"/>
          <p:nvPr/>
        </p:nvSpPr>
        <p:spPr>
          <a:xfrm>
            <a:off x="0" y="0"/>
            <a:ext cx="9090882" cy="923330"/>
          </a:xfrm>
          <a:prstGeom prst="rect">
            <a:avLst/>
          </a:prstGeom>
          <a:noFill/>
        </p:spPr>
        <p:txBody>
          <a:bodyPr wrap="square" rtlCol="0">
            <a:spAutoFit/>
          </a:bodyPr>
          <a:lstStyle/>
          <a:p>
            <a:pPr algn="ctr"/>
            <a:r>
              <a:rPr lang="en-US" dirty="0" smtClean="0"/>
              <a:t>CASE STUDY 4: THE HERCULANEUM DANCERS</a:t>
            </a:r>
          </a:p>
          <a:p>
            <a:pPr algn="ctr"/>
            <a:endParaRPr lang="en-US" dirty="0" smtClean="0"/>
          </a:p>
          <a:p>
            <a:pPr algn="ctr"/>
            <a:r>
              <a:rPr lang="en-US" dirty="0"/>
              <a:t>—</a:t>
            </a:r>
            <a:r>
              <a:rPr lang="en-US" dirty="0" smtClean="0"/>
              <a:t>ARCHAISTIC OR CLASSICISTIC?</a:t>
            </a:r>
            <a:endParaRPr lang="en-US" dirty="0"/>
          </a:p>
        </p:txBody>
      </p:sp>
    </p:spTree>
    <p:extLst>
      <p:ext uri="{BB962C8B-B14F-4D97-AF65-F5344CB8AC3E}">
        <p14:creationId xmlns:p14="http://schemas.microsoft.com/office/powerpoint/2010/main" val="12234314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646331"/>
          </a:xfrm>
          <a:prstGeom prst="rect">
            <a:avLst/>
          </a:prstGeom>
          <a:noFill/>
        </p:spPr>
        <p:txBody>
          <a:bodyPr wrap="square" rtlCol="0">
            <a:spAutoFit/>
          </a:bodyPr>
          <a:lstStyle/>
          <a:p>
            <a:pPr algn="ctr"/>
            <a:r>
              <a:rPr lang="en-US" dirty="0" smtClean="0"/>
              <a:t>ANCIENT RHETORICAL WRITERS ON THE EVOLUTION OF SCULPTURAL STYLE: THE “HARDNESS SCALE”</a:t>
            </a:r>
          </a:p>
        </p:txBody>
      </p:sp>
      <p:sp>
        <p:nvSpPr>
          <p:cNvPr id="2" name="TextBox 1"/>
          <p:cNvSpPr txBox="1"/>
          <p:nvPr/>
        </p:nvSpPr>
        <p:spPr>
          <a:xfrm>
            <a:off x="914401" y="1295400"/>
            <a:ext cx="7162799" cy="1754327"/>
          </a:xfrm>
          <a:prstGeom prst="rect">
            <a:avLst/>
          </a:prstGeom>
          <a:noFill/>
        </p:spPr>
        <p:txBody>
          <a:bodyPr wrap="square" rtlCol="0">
            <a:spAutoFit/>
          </a:bodyPr>
          <a:lstStyle/>
          <a:p>
            <a:r>
              <a:rPr lang="en-US" i="1" dirty="0" err="1"/>
              <a:t>Quis</a:t>
            </a:r>
            <a:r>
              <a:rPr lang="en-US" i="1" dirty="0"/>
              <a:t> </a:t>
            </a:r>
            <a:r>
              <a:rPr lang="en-US" i="1" dirty="0" err="1"/>
              <a:t>enim</a:t>
            </a:r>
            <a:r>
              <a:rPr lang="en-US" i="1" dirty="0"/>
              <a:t> </a:t>
            </a:r>
            <a:r>
              <a:rPr lang="en-US" i="1" dirty="0" err="1"/>
              <a:t>eorum</a:t>
            </a:r>
            <a:r>
              <a:rPr lang="en-US" i="1" dirty="0"/>
              <a:t> qui </a:t>
            </a:r>
            <a:r>
              <a:rPr lang="en-US" i="1" dirty="0" err="1"/>
              <a:t>haec</a:t>
            </a:r>
            <a:r>
              <a:rPr lang="en-US" i="1" dirty="0"/>
              <a:t> </a:t>
            </a:r>
            <a:r>
              <a:rPr lang="en-US" i="1" dirty="0" err="1"/>
              <a:t>minora</a:t>
            </a:r>
            <a:r>
              <a:rPr lang="en-US" i="1" dirty="0"/>
              <a:t> </a:t>
            </a:r>
            <a:r>
              <a:rPr lang="en-US" i="1" dirty="0" err="1"/>
              <a:t>animadvertunt</a:t>
            </a:r>
            <a:r>
              <a:rPr lang="en-US" i="1" dirty="0"/>
              <a:t> non </a:t>
            </a:r>
            <a:r>
              <a:rPr lang="en-US" i="1" dirty="0" err="1"/>
              <a:t>intellegit</a:t>
            </a:r>
            <a:r>
              <a:rPr lang="en-US" i="1" dirty="0"/>
              <a:t> </a:t>
            </a:r>
            <a:r>
              <a:rPr lang="en-US" i="1" dirty="0" err="1"/>
              <a:t>Canachi</a:t>
            </a:r>
            <a:r>
              <a:rPr lang="en-US" i="1" dirty="0"/>
              <a:t> </a:t>
            </a:r>
            <a:r>
              <a:rPr lang="en-US" i="1" dirty="0" err="1"/>
              <a:t>signa</a:t>
            </a:r>
            <a:r>
              <a:rPr lang="en-US" i="1" dirty="0"/>
              <a:t> </a:t>
            </a:r>
            <a:r>
              <a:rPr lang="en-US" i="1" dirty="0" err="1"/>
              <a:t>rigidiora</a:t>
            </a:r>
            <a:r>
              <a:rPr lang="en-US" i="1" dirty="0"/>
              <a:t> </a:t>
            </a:r>
            <a:r>
              <a:rPr lang="en-US" i="1" dirty="0" err="1"/>
              <a:t>esse</a:t>
            </a:r>
            <a:r>
              <a:rPr lang="en-US" i="1" dirty="0"/>
              <a:t> quam </a:t>
            </a:r>
            <a:r>
              <a:rPr lang="en-US" i="1" dirty="0" err="1"/>
              <a:t>ut</a:t>
            </a:r>
            <a:r>
              <a:rPr lang="en-US" i="1" dirty="0"/>
              <a:t> </a:t>
            </a:r>
            <a:r>
              <a:rPr lang="en-US" i="1" dirty="0" err="1"/>
              <a:t>imitentur</a:t>
            </a:r>
            <a:r>
              <a:rPr lang="en-US" i="1" dirty="0"/>
              <a:t> </a:t>
            </a:r>
            <a:r>
              <a:rPr lang="en-US" i="1" dirty="0" err="1"/>
              <a:t>veritatem</a:t>
            </a:r>
            <a:r>
              <a:rPr lang="en-US" i="1" dirty="0"/>
              <a:t>; </a:t>
            </a:r>
            <a:r>
              <a:rPr lang="en-US" i="1" dirty="0" err="1"/>
              <a:t>Calamidis</a:t>
            </a:r>
            <a:r>
              <a:rPr lang="en-US" i="1" dirty="0"/>
              <a:t> </a:t>
            </a:r>
            <a:r>
              <a:rPr lang="en-US" i="1" dirty="0" err="1"/>
              <a:t>dura</a:t>
            </a:r>
            <a:r>
              <a:rPr lang="en-US" i="1" dirty="0"/>
              <a:t> </a:t>
            </a:r>
            <a:r>
              <a:rPr lang="en-US" i="1" dirty="0" err="1"/>
              <a:t>illa</a:t>
            </a:r>
            <a:r>
              <a:rPr lang="en-US" i="1" dirty="0"/>
              <a:t> </a:t>
            </a:r>
            <a:r>
              <a:rPr lang="en-US" i="1" dirty="0" err="1"/>
              <a:t>quidem</a:t>
            </a:r>
            <a:r>
              <a:rPr lang="en-US" i="1" dirty="0"/>
              <a:t>, </a:t>
            </a:r>
            <a:r>
              <a:rPr lang="en-US" i="1" dirty="0" err="1"/>
              <a:t>sed</a:t>
            </a:r>
            <a:r>
              <a:rPr lang="en-US" i="1" dirty="0"/>
              <a:t> </a:t>
            </a:r>
            <a:r>
              <a:rPr lang="en-US" i="1" dirty="0" err="1"/>
              <a:t>tamen</a:t>
            </a:r>
            <a:r>
              <a:rPr lang="en-US" i="1" dirty="0"/>
              <a:t> </a:t>
            </a:r>
            <a:r>
              <a:rPr lang="en-US" i="1" dirty="0" err="1"/>
              <a:t>molliora</a:t>
            </a:r>
            <a:r>
              <a:rPr lang="en-US" i="1" dirty="0"/>
              <a:t> quam </a:t>
            </a:r>
            <a:r>
              <a:rPr lang="en-US" i="1" dirty="0" err="1"/>
              <a:t>Canachi</a:t>
            </a:r>
            <a:r>
              <a:rPr lang="en-US" i="1" dirty="0"/>
              <a:t>; </a:t>
            </a:r>
            <a:r>
              <a:rPr lang="en-US" i="1" dirty="0" err="1"/>
              <a:t>nondum</a:t>
            </a:r>
            <a:r>
              <a:rPr lang="en-US" i="1" dirty="0"/>
              <a:t> </a:t>
            </a:r>
            <a:r>
              <a:rPr lang="en-US" i="1" dirty="0" err="1"/>
              <a:t>Myronis</a:t>
            </a:r>
            <a:r>
              <a:rPr lang="en-US" i="1" dirty="0"/>
              <a:t> </a:t>
            </a:r>
            <a:r>
              <a:rPr lang="en-US" i="1" dirty="0" err="1"/>
              <a:t>satis</a:t>
            </a:r>
            <a:r>
              <a:rPr lang="en-US" i="1" dirty="0"/>
              <a:t> ad </a:t>
            </a:r>
            <a:r>
              <a:rPr lang="en-US" i="1" dirty="0" err="1"/>
              <a:t>veritatem</a:t>
            </a:r>
            <a:r>
              <a:rPr lang="en-US" i="1" dirty="0"/>
              <a:t> </a:t>
            </a:r>
            <a:r>
              <a:rPr lang="en-US" i="1" dirty="0" err="1"/>
              <a:t>adducta</a:t>
            </a:r>
            <a:r>
              <a:rPr lang="en-US" i="1" dirty="0"/>
              <a:t>, </a:t>
            </a:r>
            <a:r>
              <a:rPr lang="en-US" i="1" dirty="0" err="1"/>
              <a:t>iam</a:t>
            </a:r>
            <a:r>
              <a:rPr lang="en-US" i="1" dirty="0"/>
              <a:t> </a:t>
            </a:r>
            <a:r>
              <a:rPr lang="en-US" i="1" dirty="0" err="1"/>
              <a:t>tamen</a:t>
            </a:r>
            <a:r>
              <a:rPr lang="en-US" i="1" dirty="0"/>
              <a:t> quae non </a:t>
            </a:r>
            <a:r>
              <a:rPr lang="en-US" i="1" dirty="0" err="1"/>
              <a:t>dubites</a:t>
            </a:r>
            <a:r>
              <a:rPr lang="en-US" i="1" dirty="0"/>
              <a:t> </a:t>
            </a:r>
            <a:r>
              <a:rPr lang="en-US" i="1" dirty="0" err="1"/>
              <a:t>pulchra</a:t>
            </a:r>
            <a:r>
              <a:rPr lang="en-US" i="1" dirty="0"/>
              <a:t> </a:t>
            </a:r>
            <a:r>
              <a:rPr lang="en-US" i="1" dirty="0" err="1"/>
              <a:t>dicere</a:t>
            </a:r>
            <a:r>
              <a:rPr lang="en-US" i="1" dirty="0"/>
              <a:t>; </a:t>
            </a:r>
            <a:r>
              <a:rPr lang="en-US" i="1" dirty="0" err="1"/>
              <a:t>pulchriora</a:t>
            </a:r>
            <a:r>
              <a:rPr lang="en-US" i="1" dirty="0"/>
              <a:t> </a:t>
            </a:r>
            <a:r>
              <a:rPr lang="en-US" i="1" dirty="0" err="1"/>
              <a:t>etiam</a:t>
            </a:r>
            <a:r>
              <a:rPr lang="en-US" i="1" dirty="0"/>
              <a:t> </a:t>
            </a:r>
            <a:r>
              <a:rPr lang="en-US" i="1" dirty="0" err="1"/>
              <a:t>Polycliti</a:t>
            </a:r>
            <a:r>
              <a:rPr lang="en-US" i="1" dirty="0"/>
              <a:t> et </a:t>
            </a:r>
            <a:r>
              <a:rPr lang="en-US" i="1" dirty="0" err="1"/>
              <a:t>iam</a:t>
            </a:r>
            <a:r>
              <a:rPr lang="en-US" i="1" dirty="0"/>
              <a:t> plane perfecta, </a:t>
            </a:r>
            <a:r>
              <a:rPr lang="en-US" i="1" dirty="0" err="1"/>
              <a:t>ut</a:t>
            </a:r>
            <a:r>
              <a:rPr lang="en-US" i="1" dirty="0"/>
              <a:t> </a:t>
            </a:r>
            <a:r>
              <a:rPr lang="en-US" i="1" dirty="0" err="1"/>
              <a:t>mihi</a:t>
            </a:r>
            <a:r>
              <a:rPr lang="en-US" i="1" dirty="0"/>
              <a:t> </a:t>
            </a:r>
            <a:r>
              <a:rPr lang="en-US" i="1" dirty="0" err="1"/>
              <a:t>quidem</a:t>
            </a:r>
            <a:r>
              <a:rPr lang="en-US" i="1" dirty="0"/>
              <a:t> </a:t>
            </a:r>
            <a:r>
              <a:rPr lang="en-US" i="1" dirty="0" err="1"/>
              <a:t>videri</a:t>
            </a:r>
            <a:r>
              <a:rPr lang="en-US" i="1" dirty="0"/>
              <a:t> </a:t>
            </a:r>
            <a:r>
              <a:rPr lang="en-US" i="1" dirty="0" err="1"/>
              <a:t>solent</a:t>
            </a:r>
            <a:r>
              <a:rPr lang="en-US" i="1" dirty="0"/>
              <a:t>?</a:t>
            </a:r>
          </a:p>
        </p:txBody>
      </p:sp>
      <p:sp>
        <p:nvSpPr>
          <p:cNvPr id="8" name="TextBox 7"/>
          <p:cNvSpPr txBox="1"/>
          <p:nvPr/>
        </p:nvSpPr>
        <p:spPr>
          <a:xfrm>
            <a:off x="1066801" y="3886200"/>
            <a:ext cx="7162799" cy="2031325"/>
          </a:xfrm>
          <a:prstGeom prst="rect">
            <a:avLst/>
          </a:prstGeom>
          <a:noFill/>
        </p:spPr>
        <p:txBody>
          <a:bodyPr wrap="square" rtlCol="0">
            <a:spAutoFit/>
          </a:bodyPr>
          <a:lstStyle/>
          <a:p>
            <a:r>
              <a:rPr lang="en-US" dirty="0"/>
              <a:t>“For who among those who pay attention to the lesser arts is not aware that the statues of </a:t>
            </a:r>
            <a:r>
              <a:rPr lang="en-US" dirty="0" err="1"/>
              <a:t>Kanachos</a:t>
            </a:r>
            <a:r>
              <a:rPr lang="en-US" dirty="0"/>
              <a:t> are too stiff (</a:t>
            </a:r>
            <a:r>
              <a:rPr lang="en-US" i="1" dirty="0" err="1"/>
              <a:t>rigidiora</a:t>
            </a:r>
            <a:r>
              <a:rPr lang="en-US" dirty="0"/>
              <a:t>) to imitate natural truth?  Those of </a:t>
            </a:r>
            <a:r>
              <a:rPr lang="en-US" dirty="0" err="1"/>
              <a:t>Kalamis</a:t>
            </a:r>
            <a:r>
              <a:rPr lang="en-US" dirty="0"/>
              <a:t> are also hard (</a:t>
            </a:r>
            <a:r>
              <a:rPr lang="en-US" i="1" dirty="0" err="1"/>
              <a:t>dura</a:t>
            </a:r>
            <a:r>
              <a:rPr lang="en-US" dirty="0"/>
              <a:t>), though more supple (</a:t>
            </a:r>
            <a:r>
              <a:rPr lang="en-US" i="1" dirty="0" err="1"/>
              <a:t>molliora</a:t>
            </a:r>
            <a:r>
              <a:rPr lang="en-US" dirty="0"/>
              <a:t>) than </a:t>
            </a:r>
            <a:r>
              <a:rPr lang="en-US" dirty="0" err="1"/>
              <a:t>Kanachos</a:t>
            </a:r>
            <a:r>
              <a:rPr lang="en-US" dirty="0"/>
              <a:t>’: even Myron’s have not yet fully attained true naturalness, though at that stage one would not hesitate to call them beautiful; still more beautiful are those of </a:t>
            </a:r>
            <a:r>
              <a:rPr lang="en-US" dirty="0" err="1"/>
              <a:t>Polykleitos</a:t>
            </a:r>
            <a:r>
              <a:rPr lang="en-US" dirty="0"/>
              <a:t>, now in my view indeed quite perfect.”</a:t>
            </a:r>
            <a:endParaRPr lang="x-none" dirty="0"/>
          </a:p>
        </p:txBody>
      </p:sp>
      <p:sp>
        <p:nvSpPr>
          <p:cNvPr id="12" name="Rectangle 11"/>
          <p:cNvSpPr/>
          <p:nvPr/>
        </p:nvSpPr>
        <p:spPr>
          <a:xfrm>
            <a:off x="4114800" y="3049727"/>
            <a:ext cx="3733800" cy="369332"/>
          </a:xfrm>
          <a:prstGeom prst="rect">
            <a:avLst/>
          </a:prstGeom>
        </p:spPr>
        <p:txBody>
          <a:bodyPr wrap="square">
            <a:spAutoFit/>
          </a:bodyPr>
          <a:lstStyle/>
          <a:p>
            <a:pPr algn="r"/>
            <a:r>
              <a:rPr lang="en-US" dirty="0" smtClean="0"/>
              <a:t>Cicero, </a:t>
            </a:r>
            <a:r>
              <a:rPr lang="en-US" i="1" dirty="0" smtClean="0"/>
              <a:t>Brutus</a:t>
            </a:r>
            <a:r>
              <a:rPr lang="en-US" dirty="0" smtClean="0"/>
              <a:t> 18.70</a:t>
            </a:r>
            <a:endParaRPr lang="en-US" dirty="0"/>
          </a:p>
        </p:txBody>
      </p:sp>
    </p:spTree>
    <p:extLst>
      <p:ext uri="{BB962C8B-B14F-4D97-AF65-F5344CB8AC3E}">
        <p14:creationId xmlns:p14="http://schemas.microsoft.com/office/powerpoint/2010/main" val="17589466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090882" cy="646331"/>
          </a:xfrm>
          <a:prstGeom prst="rect">
            <a:avLst/>
          </a:prstGeom>
          <a:noFill/>
        </p:spPr>
        <p:txBody>
          <a:bodyPr wrap="square" rtlCol="0">
            <a:spAutoFit/>
          </a:bodyPr>
          <a:lstStyle/>
          <a:p>
            <a:pPr algn="ctr"/>
            <a:r>
              <a:rPr lang="en-US" dirty="0" smtClean="0"/>
              <a:t>ANCIENT RHETORICAL WRITERS ON THE EVOLUTION OF SCULPTURAL STYLE: THE “HARDNESS SCALE”</a:t>
            </a:r>
          </a:p>
        </p:txBody>
      </p:sp>
      <p:sp>
        <p:nvSpPr>
          <p:cNvPr id="2" name="TextBox 1"/>
          <p:cNvSpPr txBox="1"/>
          <p:nvPr/>
        </p:nvSpPr>
        <p:spPr>
          <a:xfrm>
            <a:off x="533401" y="1295400"/>
            <a:ext cx="8153398" cy="1754327"/>
          </a:xfrm>
          <a:prstGeom prst="rect">
            <a:avLst/>
          </a:prstGeom>
          <a:noFill/>
        </p:spPr>
        <p:txBody>
          <a:bodyPr wrap="square" rtlCol="0">
            <a:spAutoFit/>
          </a:bodyPr>
          <a:lstStyle/>
          <a:p>
            <a:r>
              <a:rPr lang="en-US" i="1" dirty="0"/>
              <a:t>Nam </a:t>
            </a:r>
            <a:r>
              <a:rPr lang="en-US" i="1" dirty="0" err="1"/>
              <a:t>duriora</a:t>
            </a:r>
            <a:r>
              <a:rPr lang="en-US" i="1" dirty="0"/>
              <a:t> et </a:t>
            </a:r>
            <a:r>
              <a:rPr lang="en-US" i="1" dirty="0" err="1"/>
              <a:t>Tuscanicis</a:t>
            </a:r>
            <a:r>
              <a:rPr lang="en-US" i="1" dirty="0"/>
              <a:t> </a:t>
            </a:r>
            <a:r>
              <a:rPr lang="en-US" i="1" dirty="0" err="1"/>
              <a:t>proxima</a:t>
            </a:r>
            <a:r>
              <a:rPr lang="en-US" i="1" dirty="0"/>
              <a:t> </a:t>
            </a:r>
            <a:r>
              <a:rPr lang="en-US" i="1" dirty="0" err="1"/>
              <a:t>Callon</a:t>
            </a:r>
            <a:r>
              <a:rPr lang="en-US" i="1" dirty="0"/>
              <a:t> </a:t>
            </a:r>
            <a:r>
              <a:rPr lang="en-US" i="1" dirty="0" err="1"/>
              <a:t>atque</a:t>
            </a:r>
            <a:r>
              <a:rPr lang="en-US" i="1" dirty="0"/>
              <a:t> </a:t>
            </a:r>
            <a:r>
              <a:rPr lang="en-US" i="1" dirty="0" err="1"/>
              <a:t>Hegesias</a:t>
            </a:r>
            <a:r>
              <a:rPr lang="en-US" i="1" dirty="0"/>
              <a:t>, </a:t>
            </a:r>
            <a:r>
              <a:rPr lang="en-US" i="1" dirty="0" err="1"/>
              <a:t>iam</a:t>
            </a:r>
            <a:r>
              <a:rPr lang="en-US" i="1" dirty="0"/>
              <a:t> minus </a:t>
            </a:r>
            <a:r>
              <a:rPr lang="en-US" i="1" dirty="0" err="1"/>
              <a:t>rigida</a:t>
            </a:r>
            <a:r>
              <a:rPr lang="en-US" i="1" dirty="0"/>
              <a:t> </a:t>
            </a:r>
            <a:r>
              <a:rPr lang="en-US" i="1" dirty="0" err="1"/>
              <a:t>Calamis</a:t>
            </a:r>
            <a:r>
              <a:rPr lang="en-US" i="1" dirty="0"/>
              <a:t>, </a:t>
            </a:r>
            <a:r>
              <a:rPr lang="en-US" i="1" dirty="0" err="1"/>
              <a:t>molliora</a:t>
            </a:r>
            <a:r>
              <a:rPr lang="en-US" i="1" dirty="0"/>
              <a:t> </a:t>
            </a:r>
            <a:r>
              <a:rPr lang="en-US" i="1" dirty="0" err="1"/>
              <a:t>adhuc</a:t>
            </a:r>
            <a:r>
              <a:rPr lang="en-US" i="1" dirty="0"/>
              <a:t> supra </a:t>
            </a:r>
            <a:r>
              <a:rPr lang="en-US" i="1" dirty="0" err="1"/>
              <a:t>dictis</a:t>
            </a:r>
            <a:r>
              <a:rPr lang="en-US" i="1" dirty="0"/>
              <a:t> Myron </a:t>
            </a:r>
            <a:r>
              <a:rPr lang="en-US" i="1" dirty="0" err="1"/>
              <a:t>fecit</a:t>
            </a:r>
            <a:r>
              <a:rPr lang="en-US" i="1" dirty="0"/>
              <a:t>. </a:t>
            </a:r>
            <a:r>
              <a:rPr lang="en-US" i="1" dirty="0" err="1"/>
              <a:t>Diligentia</a:t>
            </a:r>
            <a:r>
              <a:rPr lang="en-US" i="1" dirty="0"/>
              <a:t> ac decor in </a:t>
            </a:r>
            <a:r>
              <a:rPr lang="en-US" i="1" dirty="0" err="1"/>
              <a:t>Polyclito</a:t>
            </a:r>
            <a:r>
              <a:rPr lang="en-US" i="1" dirty="0"/>
              <a:t> supra </a:t>
            </a:r>
            <a:r>
              <a:rPr lang="en-US" i="1" dirty="0" err="1"/>
              <a:t>ceteros</a:t>
            </a:r>
            <a:r>
              <a:rPr lang="en-US" i="1" dirty="0"/>
              <a:t>, cui </a:t>
            </a:r>
            <a:r>
              <a:rPr lang="en-US" i="1" dirty="0" err="1"/>
              <a:t>quamquam</a:t>
            </a:r>
            <a:r>
              <a:rPr lang="en-US" i="1" dirty="0"/>
              <a:t> a </a:t>
            </a:r>
            <a:r>
              <a:rPr lang="en-US" i="1" dirty="0" err="1"/>
              <a:t>plerisque</a:t>
            </a:r>
            <a:r>
              <a:rPr lang="en-US" i="1" dirty="0"/>
              <a:t> </a:t>
            </a:r>
            <a:r>
              <a:rPr lang="en-US" i="1" dirty="0" err="1"/>
              <a:t>tribuitur</a:t>
            </a:r>
            <a:r>
              <a:rPr lang="en-US" i="1" dirty="0"/>
              <a:t> </a:t>
            </a:r>
            <a:r>
              <a:rPr lang="en-US" i="1" dirty="0" err="1"/>
              <a:t>palma</a:t>
            </a:r>
            <a:r>
              <a:rPr lang="en-US" i="1" dirty="0"/>
              <a:t>, </a:t>
            </a:r>
            <a:r>
              <a:rPr lang="en-US" i="1" dirty="0" err="1"/>
              <a:t>tamen</a:t>
            </a:r>
            <a:r>
              <a:rPr lang="en-US" i="1" dirty="0"/>
              <a:t>, ne </a:t>
            </a:r>
            <a:r>
              <a:rPr lang="en-US" i="1" dirty="0" err="1"/>
              <a:t>nihil</a:t>
            </a:r>
            <a:r>
              <a:rPr lang="en-US" i="1" dirty="0"/>
              <a:t> </a:t>
            </a:r>
            <a:r>
              <a:rPr lang="en-US" i="1" dirty="0" err="1"/>
              <a:t>detrahatur</a:t>
            </a:r>
            <a:r>
              <a:rPr lang="en-US" i="1" dirty="0"/>
              <a:t>, </a:t>
            </a:r>
            <a:r>
              <a:rPr lang="en-US" i="1" dirty="0" err="1"/>
              <a:t>deesse</a:t>
            </a:r>
            <a:r>
              <a:rPr lang="en-US" i="1" dirty="0"/>
              <a:t> </a:t>
            </a:r>
            <a:r>
              <a:rPr lang="en-US" i="1" dirty="0" err="1"/>
              <a:t>pondus</a:t>
            </a:r>
            <a:r>
              <a:rPr lang="en-US" i="1" dirty="0"/>
              <a:t> </a:t>
            </a:r>
            <a:r>
              <a:rPr lang="en-US" i="1" dirty="0" err="1" smtClean="0"/>
              <a:t>putant</a:t>
            </a:r>
            <a:r>
              <a:rPr lang="en-US" i="1" dirty="0"/>
              <a:t>. Nam </a:t>
            </a:r>
            <a:r>
              <a:rPr lang="en-US" i="1" dirty="0" err="1"/>
              <a:t>ut</a:t>
            </a:r>
            <a:r>
              <a:rPr lang="en-US" i="1" dirty="0"/>
              <a:t> </a:t>
            </a:r>
            <a:r>
              <a:rPr lang="en-US" i="1" dirty="0" err="1"/>
              <a:t>humanae</a:t>
            </a:r>
            <a:r>
              <a:rPr lang="en-US" i="1" dirty="0"/>
              <a:t> </a:t>
            </a:r>
            <a:r>
              <a:rPr lang="en-US" i="1" dirty="0" err="1"/>
              <a:t>formae</a:t>
            </a:r>
            <a:r>
              <a:rPr lang="en-US" i="1" dirty="0"/>
              <a:t> </a:t>
            </a:r>
            <a:r>
              <a:rPr lang="en-US" i="1" dirty="0" err="1"/>
              <a:t>decorem</a:t>
            </a:r>
            <a:r>
              <a:rPr lang="en-US" i="1" dirty="0"/>
              <a:t> </a:t>
            </a:r>
            <a:r>
              <a:rPr lang="en-US" i="1" dirty="0" err="1"/>
              <a:t>addiderit</a:t>
            </a:r>
            <a:r>
              <a:rPr lang="en-US" i="1" dirty="0"/>
              <a:t> supra </a:t>
            </a:r>
            <a:r>
              <a:rPr lang="en-US" i="1" dirty="0" err="1"/>
              <a:t>verum</a:t>
            </a:r>
            <a:r>
              <a:rPr lang="en-US" i="1" dirty="0"/>
              <a:t>, </a:t>
            </a:r>
            <a:r>
              <a:rPr lang="en-US" i="1" dirty="0" err="1"/>
              <a:t>ita</a:t>
            </a:r>
            <a:r>
              <a:rPr lang="en-US" i="1" dirty="0"/>
              <a:t> non </a:t>
            </a:r>
            <a:r>
              <a:rPr lang="en-US" i="1" dirty="0" err="1"/>
              <a:t>explevisse</a:t>
            </a:r>
            <a:r>
              <a:rPr lang="en-US" i="1" dirty="0"/>
              <a:t> </a:t>
            </a:r>
            <a:r>
              <a:rPr lang="en-US" i="1" dirty="0" err="1"/>
              <a:t>deorum</a:t>
            </a:r>
            <a:r>
              <a:rPr lang="en-US" i="1" dirty="0"/>
              <a:t> </a:t>
            </a:r>
            <a:r>
              <a:rPr lang="en-US" i="1" dirty="0" err="1"/>
              <a:t>auctoritatem</a:t>
            </a:r>
            <a:r>
              <a:rPr lang="en-US" i="1" dirty="0"/>
              <a:t> </a:t>
            </a:r>
            <a:r>
              <a:rPr lang="en-US" i="1" dirty="0" err="1" smtClean="0"/>
              <a:t>videtur</a:t>
            </a:r>
            <a:r>
              <a:rPr lang="en-US" i="1" dirty="0" smtClean="0"/>
              <a:t>…  </a:t>
            </a:r>
            <a:r>
              <a:rPr lang="en-US" i="1" dirty="0"/>
              <a:t>At quae </a:t>
            </a:r>
            <a:r>
              <a:rPr lang="en-US" i="1" dirty="0" err="1"/>
              <a:t>Polyclito</a:t>
            </a:r>
            <a:r>
              <a:rPr lang="en-US" i="1" dirty="0"/>
              <a:t> </a:t>
            </a:r>
            <a:r>
              <a:rPr lang="en-US" i="1" dirty="0" err="1"/>
              <a:t>defuerunt</a:t>
            </a:r>
            <a:r>
              <a:rPr lang="en-US" i="1" dirty="0"/>
              <a:t>, </a:t>
            </a:r>
            <a:r>
              <a:rPr lang="en-US" i="1" dirty="0" err="1"/>
              <a:t>Phidiae</a:t>
            </a:r>
            <a:r>
              <a:rPr lang="en-US" i="1" dirty="0"/>
              <a:t> </a:t>
            </a:r>
            <a:r>
              <a:rPr lang="en-US" i="1" dirty="0" err="1"/>
              <a:t>atque</a:t>
            </a:r>
            <a:r>
              <a:rPr lang="en-US" i="1" dirty="0"/>
              <a:t> </a:t>
            </a:r>
            <a:r>
              <a:rPr lang="en-US" i="1" dirty="0" err="1" smtClean="0"/>
              <a:t>Alcameni</a:t>
            </a:r>
            <a:r>
              <a:rPr lang="en-US" i="1" dirty="0"/>
              <a:t> </a:t>
            </a:r>
            <a:r>
              <a:rPr lang="en-US" i="1" dirty="0" err="1"/>
              <a:t>dantur</a:t>
            </a:r>
            <a:r>
              <a:rPr lang="en-US" i="1" dirty="0"/>
              <a:t>.</a:t>
            </a:r>
          </a:p>
        </p:txBody>
      </p:sp>
      <p:sp>
        <p:nvSpPr>
          <p:cNvPr id="8" name="TextBox 7"/>
          <p:cNvSpPr txBox="1"/>
          <p:nvPr/>
        </p:nvSpPr>
        <p:spPr>
          <a:xfrm>
            <a:off x="533400" y="3886200"/>
            <a:ext cx="8153399" cy="2585323"/>
          </a:xfrm>
          <a:prstGeom prst="rect">
            <a:avLst/>
          </a:prstGeom>
          <a:noFill/>
        </p:spPr>
        <p:txBody>
          <a:bodyPr wrap="square" rtlCol="0">
            <a:spAutoFit/>
          </a:bodyPr>
          <a:lstStyle/>
          <a:p>
            <a:r>
              <a:rPr lang="en-US" dirty="0"/>
              <a:t>“The statues of </a:t>
            </a:r>
            <a:r>
              <a:rPr lang="en-US" dirty="0" err="1"/>
              <a:t>Kallon</a:t>
            </a:r>
            <a:r>
              <a:rPr lang="en-US" dirty="0"/>
              <a:t> and </a:t>
            </a:r>
            <a:r>
              <a:rPr lang="en-US" dirty="0" err="1"/>
              <a:t>Hegesias</a:t>
            </a:r>
            <a:r>
              <a:rPr lang="en-US" dirty="0"/>
              <a:t> are rather hard (</a:t>
            </a:r>
            <a:r>
              <a:rPr lang="en-US" i="1" dirty="0" err="1"/>
              <a:t>duriora</a:t>
            </a:r>
            <a:r>
              <a:rPr lang="en-US" dirty="0"/>
              <a:t>) and closest to the Etruscans’, but already </a:t>
            </a:r>
            <a:r>
              <a:rPr lang="en-US" dirty="0" err="1"/>
              <a:t>Kalamis</a:t>
            </a:r>
            <a:r>
              <a:rPr lang="en-US" dirty="0"/>
              <a:t>’ </a:t>
            </a:r>
            <a:r>
              <a:rPr lang="en-US" dirty="0" smtClean="0"/>
              <a:t>figures are </a:t>
            </a:r>
            <a:r>
              <a:rPr lang="en-US" dirty="0"/>
              <a:t>less stiff (</a:t>
            </a:r>
            <a:r>
              <a:rPr lang="en-US" i="1" dirty="0"/>
              <a:t>minus </a:t>
            </a:r>
            <a:r>
              <a:rPr lang="en-US" i="1" dirty="0" err="1"/>
              <a:t>rigida</a:t>
            </a:r>
            <a:r>
              <a:rPr lang="en-US" dirty="0"/>
              <a:t>), and Myron made ones that are more supple still (</a:t>
            </a:r>
            <a:r>
              <a:rPr lang="en-US" i="1" dirty="0" err="1"/>
              <a:t>molliora</a:t>
            </a:r>
            <a:r>
              <a:rPr lang="en-US" i="1" dirty="0"/>
              <a:t> </a:t>
            </a:r>
            <a:r>
              <a:rPr lang="en-US" i="1" dirty="0" err="1"/>
              <a:t>adhuc</a:t>
            </a:r>
            <a:r>
              <a:rPr lang="en-US" dirty="0"/>
              <a:t>).  In precision of detail and appropriateness Polyclitus surpassed all others, but although most critics hand him the victor’s palm, to avoid making him faultless they hold that he lacks gravity.  For while he gave the human body a form so appropriate that it surpassed reality, he is felt not to have done justice to the impressiveness of the gods… Nevertheless, those qualities lacking in Polyclitus are attributed to </a:t>
            </a:r>
            <a:r>
              <a:rPr lang="en-US" dirty="0" err="1"/>
              <a:t>Pheidias</a:t>
            </a:r>
            <a:r>
              <a:rPr lang="en-US" dirty="0"/>
              <a:t> and </a:t>
            </a:r>
            <a:r>
              <a:rPr lang="en-US" dirty="0" err="1" smtClean="0"/>
              <a:t>Alcamenes</a:t>
            </a:r>
            <a:r>
              <a:rPr lang="en-US" dirty="0" smtClean="0"/>
              <a:t>.”</a:t>
            </a:r>
            <a:r>
              <a:rPr lang="x-none" dirty="0" smtClean="0"/>
              <a:t> </a:t>
            </a:r>
            <a:endParaRPr lang="x-none" dirty="0"/>
          </a:p>
        </p:txBody>
      </p:sp>
      <p:sp>
        <p:nvSpPr>
          <p:cNvPr id="12" name="Rectangle 11"/>
          <p:cNvSpPr/>
          <p:nvPr/>
        </p:nvSpPr>
        <p:spPr>
          <a:xfrm>
            <a:off x="4114800" y="3049727"/>
            <a:ext cx="3733800" cy="369332"/>
          </a:xfrm>
          <a:prstGeom prst="rect">
            <a:avLst/>
          </a:prstGeom>
        </p:spPr>
        <p:txBody>
          <a:bodyPr wrap="square">
            <a:spAutoFit/>
          </a:bodyPr>
          <a:lstStyle/>
          <a:p>
            <a:pPr algn="r"/>
            <a:r>
              <a:rPr lang="en-US" dirty="0" smtClean="0"/>
              <a:t>Quintilian, </a:t>
            </a:r>
            <a:r>
              <a:rPr lang="en-US" i="1" dirty="0"/>
              <a:t>Inst. Or.</a:t>
            </a:r>
            <a:r>
              <a:rPr lang="en-US" dirty="0"/>
              <a:t> 12.10.7-9</a:t>
            </a:r>
            <a:r>
              <a:rPr lang="x-none" dirty="0"/>
              <a:t> </a:t>
            </a:r>
            <a:endParaRPr lang="en-US" dirty="0"/>
          </a:p>
        </p:txBody>
      </p:sp>
    </p:spTree>
    <p:extLst>
      <p:ext uri="{BB962C8B-B14F-4D97-AF65-F5344CB8AC3E}">
        <p14:creationId xmlns:p14="http://schemas.microsoft.com/office/powerpoint/2010/main" val="17372684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A_ARCHIVES_103108410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1"/>
            <a:ext cx="4258390" cy="6211669"/>
          </a:xfrm>
          <a:prstGeom prst="rect">
            <a:avLst/>
          </a:prstGeom>
        </p:spPr>
      </p:pic>
      <p:pic>
        <p:nvPicPr>
          <p:cNvPr id="4" name="Picture 3" descr="SCALA_ARCHIVES_10310198044.jpg"/>
          <p:cNvPicPr>
            <a:picLocks noChangeAspect="1"/>
          </p:cNvPicPr>
          <p:nvPr/>
        </p:nvPicPr>
        <p:blipFill rotWithShape="1">
          <a:blip r:embed="rId3">
            <a:extLst>
              <a:ext uri="{28A0092B-C50C-407E-A947-70E740481C1C}">
                <a14:useLocalDpi xmlns:a14="http://schemas.microsoft.com/office/drawing/2010/main" val="0"/>
              </a:ext>
            </a:extLst>
          </a:blip>
          <a:srcRect l="7199" t="2358" b="4702"/>
          <a:stretch/>
        </p:blipFill>
        <p:spPr>
          <a:xfrm>
            <a:off x="4767942" y="646331"/>
            <a:ext cx="4398977" cy="6213888"/>
          </a:xfrm>
          <a:prstGeom prst="rect">
            <a:avLst/>
          </a:prstGeom>
        </p:spPr>
      </p:pic>
      <p:sp>
        <p:nvSpPr>
          <p:cNvPr id="10" name="TextBox 9"/>
          <p:cNvSpPr txBox="1"/>
          <p:nvPr/>
        </p:nvSpPr>
        <p:spPr>
          <a:xfrm>
            <a:off x="0" y="0"/>
            <a:ext cx="9090882" cy="646331"/>
          </a:xfrm>
          <a:prstGeom prst="rect">
            <a:avLst/>
          </a:prstGeom>
          <a:noFill/>
        </p:spPr>
        <p:txBody>
          <a:bodyPr wrap="square" rtlCol="0">
            <a:spAutoFit/>
          </a:bodyPr>
          <a:lstStyle/>
          <a:p>
            <a:pPr algn="ctr"/>
            <a:r>
              <a:rPr lang="en-US" dirty="0" smtClean="0"/>
              <a:t>ANCIENT RHETORICAL WRITERS ON THE EVOLUTION OF SCULPTURAL STYLE: THE “HARDNESS SCALE”</a:t>
            </a:r>
          </a:p>
        </p:txBody>
      </p:sp>
      <p:sp>
        <p:nvSpPr>
          <p:cNvPr id="11" name="TextBox 10"/>
          <p:cNvSpPr txBox="1"/>
          <p:nvPr/>
        </p:nvSpPr>
        <p:spPr>
          <a:xfrm>
            <a:off x="0" y="646331"/>
            <a:ext cx="2362200" cy="523220"/>
          </a:xfrm>
          <a:prstGeom prst="rect">
            <a:avLst/>
          </a:prstGeom>
          <a:noFill/>
        </p:spPr>
        <p:txBody>
          <a:bodyPr wrap="square" rtlCol="0">
            <a:spAutoFit/>
          </a:bodyPr>
          <a:lstStyle/>
          <a:p>
            <a:r>
              <a:rPr lang="en-US" sz="1400" dirty="0" smtClean="0"/>
              <a:t>The </a:t>
            </a:r>
            <a:r>
              <a:rPr lang="en-US" sz="1400" dirty="0" err="1" smtClean="0"/>
              <a:t>Tyrannicides</a:t>
            </a:r>
            <a:r>
              <a:rPr lang="en-US" sz="1400" dirty="0" smtClean="0"/>
              <a:t> of </a:t>
            </a:r>
            <a:r>
              <a:rPr lang="en-US" sz="1400" dirty="0" err="1" smtClean="0"/>
              <a:t>Kritias</a:t>
            </a:r>
            <a:r>
              <a:rPr lang="en-US" sz="1400" dirty="0" smtClean="0"/>
              <a:t> &amp; </a:t>
            </a:r>
            <a:r>
              <a:rPr lang="en-US" sz="1400" dirty="0" err="1" smtClean="0"/>
              <a:t>Nesiotes</a:t>
            </a:r>
            <a:r>
              <a:rPr lang="en-US" sz="1400" dirty="0" smtClean="0"/>
              <a:t>, 477/6 BC</a:t>
            </a:r>
            <a:endParaRPr lang="en-US" sz="1400" dirty="0"/>
          </a:p>
        </p:txBody>
      </p:sp>
    </p:spTree>
    <p:extLst>
      <p:ext uri="{BB962C8B-B14F-4D97-AF65-F5344CB8AC3E}">
        <p14:creationId xmlns:p14="http://schemas.microsoft.com/office/powerpoint/2010/main" val="3494190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089.jpg"/>
          <p:cNvPicPr>
            <a:picLocks noChangeAspect="1"/>
          </p:cNvPicPr>
          <p:nvPr/>
        </p:nvPicPr>
        <p:blipFill rotWithShape="1">
          <a:blip r:embed="rId2"/>
          <a:srcRect l="4546" r="5675"/>
          <a:stretch/>
        </p:blipFill>
        <p:spPr>
          <a:xfrm>
            <a:off x="0" y="403691"/>
            <a:ext cx="4114800" cy="5997109"/>
          </a:xfrm>
          <a:prstGeom prst="rect">
            <a:avLst/>
          </a:prstGeom>
        </p:spPr>
      </p:pic>
      <p:sp>
        <p:nvSpPr>
          <p:cNvPr id="8" name="TextBox 7"/>
          <p:cNvSpPr txBox="1"/>
          <p:nvPr/>
        </p:nvSpPr>
        <p:spPr>
          <a:xfrm>
            <a:off x="4876800" y="6488668"/>
            <a:ext cx="4214082" cy="369332"/>
          </a:xfrm>
          <a:prstGeom prst="rect">
            <a:avLst/>
          </a:prstGeom>
          <a:noFill/>
        </p:spPr>
        <p:txBody>
          <a:bodyPr wrap="square" rtlCol="0">
            <a:spAutoFit/>
          </a:bodyPr>
          <a:lstStyle/>
          <a:p>
            <a:pPr algn="ctr"/>
            <a:r>
              <a:rPr lang="en-US" dirty="0" smtClean="0"/>
              <a:t>The “Munich Orpheus”</a:t>
            </a:r>
            <a:endParaRPr lang="en-US" dirty="0"/>
          </a:p>
        </p:txBody>
      </p:sp>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ARCHAIZING EARLY CLASSICAL BRONZES: THE “MUNICH ORPHEUS”</a:t>
            </a:r>
          </a:p>
        </p:txBody>
      </p:sp>
      <p:pic>
        <p:nvPicPr>
          <p:cNvPr id="11" name="Picture 10" descr="img088.jpg"/>
          <p:cNvPicPr>
            <a:picLocks noChangeAspect="1"/>
          </p:cNvPicPr>
          <p:nvPr/>
        </p:nvPicPr>
        <p:blipFill>
          <a:blip r:embed="rId3"/>
          <a:srcRect b="1871"/>
          <a:stretch>
            <a:fillRect/>
          </a:stretch>
        </p:blipFill>
        <p:spPr>
          <a:xfrm>
            <a:off x="4757504" y="374639"/>
            <a:ext cx="4386495" cy="6026162"/>
          </a:xfrm>
          <a:prstGeom prst="rect">
            <a:avLst/>
          </a:prstGeom>
        </p:spPr>
      </p:pic>
    </p:spTree>
    <p:extLst>
      <p:ext uri="{BB962C8B-B14F-4D97-AF65-F5344CB8AC3E}">
        <p14:creationId xmlns:p14="http://schemas.microsoft.com/office/powerpoint/2010/main" val="23206019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88.jpg"/>
          <p:cNvPicPr>
            <a:picLocks noChangeAspect="1"/>
          </p:cNvPicPr>
          <p:nvPr/>
        </p:nvPicPr>
        <p:blipFill>
          <a:blip r:embed="rId2"/>
          <a:srcRect b="1871"/>
          <a:stretch>
            <a:fillRect/>
          </a:stretch>
        </p:blipFill>
        <p:spPr>
          <a:xfrm>
            <a:off x="4757504" y="374639"/>
            <a:ext cx="4386495" cy="6026162"/>
          </a:xfrm>
          <a:prstGeom prst="rect">
            <a:avLst/>
          </a:prstGeom>
        </p:spPr>
      </p:pic>
      <p:pic>
        <p:nvPicPr>
          <p:cNvPr id="9" name="Picture 8" descr="nomeimg1.jpg"/>
          <p:cNvPicPr>
            <a:picLocks noChangeAspect="1"/>
          </p:cNvPicPr>
          <p:nvPr/>
        </p:nvPicPr>
        <p:blipFill rotWithShape="1">
          <a:blip r:embed="rId3">
            <a:extLst>
              <a:ext uri="{28A0092B-C50C-407E-A947-70E740481C1C}">
                <a14:useLocalDpi xmlns:a14="http://schemas.microsoft.com/office/drawing/2010/main" val="0"/>
              </a:ext>
            </a:extLst>
          </a:blip>
          <a:srcRect b="6655"/>
          <a:stretch/>
        </p:blipFill>
        <p:spPr>
          <a:xfrm>
            <a:off x="0" y="374639"/>
            <a:ext cx="4191000" cy="6026161"/>
          </a:xfrm>
          <a:prstGeom prst="rect">
            <a:avLst/>
          </a:prstGeom>
        </p:spPr>
      </p:pic>
      <p:sp>
        <p:nvSpPr>
          <p:cNvPr id="11" name="TextBox 10"/>
          <p:cNvSpPr txBox="1"/>
          <p:nvPr/>
        </p:nvSpPr>
        <p:spPr>
          <a:xfrm>
            <a:off x="0" y="0"/>
            <a:ext cx="9090882" cy="369332"/>
          </a:xfrm>
          <a:prstGeom prst="rect">
            <a:avLst/>
          </a:prstGeom>
          <a:noFill/>
        </p:spPr>
        <p:txBody>
          <a:bodyPr wrap="square" rtlCol="0">
            <a:spAutoFit/>
          </a:bodyPr>
          <a:lstStyle/>
          <a:p>
            <a:pPr algn="ctr"/>
            <a:r>
              <a:rPr lang="en-US" dirty="0" smtClean="0"/>
              <a:t>ARCHAIZING EARLY CLASSICAL BRONZES: THE “MUNICH ORPHEUS”</a:t>
            </a:r>
          </a:p>
        </p:txBody>
      </p:sp>
      <p:sp>
        <p:nvSpPr>
          <p:cNvPr id="12" name="TextBox 11"/>
          <p:cNvSpPr txBox="1"/>
          <p:nvPr/>
        </p:nvSpPr>
        <p:spPr>
          <a:xfrm>
            <a:off x="4876800" y="6488668"/>
            <a:ext cx="4214082" cy="369332"/>
          </a:xfrm>
          <a:prstGeom prst="rect">
            <a:avLst/>
          </a:prstGeom>
          <a:noFill/>
        </p:spPr>
        <p:txBody>
          <a:bodyPr wrap="square" rtlCol="0">
            <a:spAutoFit/>
          </a:bodyPr>
          <a:lstStyle/>
          <a:p>
            <a:pPr algn="ctr"/>
            <a:r>
              <a:rPr lang="en-US" dirty="0" smtClean="0"/>
              <a:t>The “Munich Orpheus”</a:t>
            </a:r>
            <a:endParaRPr lang="en-US" dirty="0"/>
          </a:p>
        </p:txBody>
      </p:sp>
      <p:sp>
        <p:nvSpPr>
          <p:cNvPr id="13" name="TextBox 12"/>
          <p:cNvSpPr txBox="1"/>
          <p:nvPr/>
        </p:nvSpPr>
        <p:spPr>
          <a:xfrm>
            <a:off x="0" y="6456402"/>
            <a:ext cx="4214082" cy="369332"/>
          </a:xfrm>
          <a:prstGeom prst="rect">
            <a:avLst/>
          </a:prstGeom>
          <a:noFill/>
        </p:spPr>
        <p:txBody>
          <a:bodyPr wrap="square" rtlCol="0">
            <a:spAutoFit/>
          </a:bodyPr>
          <a:lstStyle/>
          <a:p>
            <a:pPr algn="ctr"/>
            <a:r>
              <a:rPr lang="en-US" dirty="0" smtClean="0"/>
              <a:t>The Villa of the Papyri “</a:t>
            </a:r>
            <a:r>
              <a:rPr lang="en-US" dirty="0" err="1" smtClean="0"/>
              <a:t>Hermapollo</a:t>
            </a:r>
            <a:r>
              <a:rPr lang="en-US" dirty="0" smtClean="0"/>
              <a:t>”</a:t>
            </a:r>
            <a:endParaRPr lang="en-US" dirty="0"/>
          </a:p>
        </p:txBody>
      </p:sp>
    </p:spTree>
    <p:extLst>
      <p:ext uri="{BB962C8B-B14F-4D97-AF65-F5344CB8AC3E}">
        <p14:creationId xmlns:p14="http://schemas.microsoft.com/office/powerpoint/2010/main" val="20819524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90882" cy="369332"/>
          </a:xfrm>
          <a:prstGeom prst="rect">
            <a:avLst/>
          </a:prstGeom>
          <a:noFill/>
        </p:spPr>
        <p:txBody>
          <a:bodyPr wrap="square" rtlCol="0">
            <a:spAutoFit/>
          </a:bodyPr>
          <a:lstStyle/>
          <a:p>
            <a:pPr algn="ctr"/>
            <a:r>
              <a:rPr lang="en-US" dirty="0" smtClean="0"/>
              <a:t>EARLY CLASSICAL POSES</a:t>
            </a:r>
          </a:p>
        </p:txBody>
      </p:sp>
      <p:pic>
        <p:nvPicPr>
          <p:cNvPr id="3" name="Picture 2" descr="griev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85800"/>
            <a:ext cx="2895601" cy="4542118"/>
          </a:xfrm>
          <a:prstGeom prst="rect">
            <a:avLst/>
          </a:prstGeom>
        </p:spPr>
      </p:pic>
      <p:pic>
        <p:nvPicPr>
          <p:cNvPr id="4" name="Picture 3" descr="SCALA_ARCHIVES_10310840518.jpg"/>
          <p:cNvPicPr>
            <a:picLocks noChangeAspect="1"/>
          </p:cNvPicPr>
          <p:nvPr/>
        </p:nvPicPr>
        <p:blipFill rotWithShape="1">
          <a:blip r:embed="rId3">
            <a:extLst>
              <a:ext uri="{28A0092B-C50C-407E-A947-70E740481C1C}">
                <a14:useLocalDpi xmlns:a14="http://schemas.microsoft.com/office/drawing/2010/main" val="0"/>
              </a:ext>
            </a:extLst>
          </a:blip>
          <a:srcRect l="12538" t="1297" r="12237" b="2221"/>
          <a:stretch/>
        </p:blipFill>
        <p:spPr>
          <a:xfrm>
            <a:off x="6506399" y="486306"/>
            <a:ext cx="2637601" cy="4771494"/>
          </a:xfrm>
          <a:prstGeom prst="rect">
            <a:avLst/>
          </a:prstGeom>
        </p:spPr>
      </p:pic>
      <p:pic>
        <p:nvPicPr>
          <p:cNvPr id="6" name="Picture 5" descr="ARTSTOR_103_418220035311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3395663" cy="4724400"/>
          </a:xfrm>
          <a:prstGeom prst="rect">
            <a:avLst/>
          </a:prstGeom>
        </p:spPr>
      </p:pic>
      <p:sp>
        <p:nvSpPr>
          <p:cNvPr id="7" name="TextBox 6"/>
          <p:cNvSpPr txBox="1"/>
          <p:nvPr/>
        </p:nvSpPr>
        <p:spPr>
          <a:xfrm>
            <a:off x="-152400" y="5341203"/>
            <a:ext cx="3548063" cy="584776"/>
          </a:xfrm>
          <a:prstGeom prst="rect">
            <a:avLst/>
          </a:prstGeom>
          <a:noFill/>
        </p:spPr>
        <p:txBody>
          <a:bodyPr wrap="square" rtlCol="0">
            <a:spAutoFit/>
          </a:bodyPr>
          <a:lstStyle/>
          <a:p>
            <a:pPr algn="ctr"/>
            <a:r>
              <a:rPr lang="en-US" sz="1600" dirty="0" smtClean="0"/>
              <a:t>Figures from the east pediment</a:t>
            </a:r>
          </a:p>
          <a:p>
            <a:pPr algn="ctr"/>
            <a:r>
              <a:rPr lang="en-US" sz="1600" dirty="0" smtClean="0"/>
              <a:t>Of the temple of Zeus at Olympia</a:t>
            </a:r>
          </a:p>
        </p:txBody>
      </p:sp>
      <p:sp>
        <p:nvSpPr>
          <p:cNvPr id="8" name="TextBox 7"/>
          <p:cNvSpPr txBox="1"/>
          <p:nvPr/>
        </p:nvSpPr>
        <p:spPr>
          <a:xfrm>
            <a:off x="3352800" y="5341203"/>
            <a:ext cx="3110736" cy="584776"/>
          </a:xfrm>
          <a:prstGeom prst="rect">
            <a:avLst/>
          </a:prstGeom>
          <a:noFill/>
        </p:spPr>
        <p:txBody>
          <a:bodyPr wrap="square" rtlCol="0">
            <a:spAutoFit/>
          </a:bodyPr>
          <a:lstStyle/>
          <a:p>
            <a:pPr algn="ctr"/>
            <a:r>
              <a:rPr lang="en-US" sz="1600" dirty="0" smtClean="0"/>
              <a:t>“Seated Penelope”, Roman copy of </a:t>
            </a:r>
            <a:r>
              <a:rPr lang="en-US" sz="1600" dirty="0" err="1" smtClean="0"/>
              <a:t>Ealy</a:t>
            </a:r>
            <a:r>
              <a:rPr lang="en-US" sz="1600" dirty="0" smtClean="0"/>
              <a:t> Classical Bronze</a:t>
            </a:r>
          </a:p>
        </p:txBody>
      </p:sp>
      <p:sp>
        <p:nvSpPr>
          <p:cNvPr id="9" name="TextBox 8"/>
          <p:cNvSpPr txBox="1"/>
          <p:nvPr/>
        </p:nvSpPr>
        <p:spPr>
          <a:xfrm>
            <a:off x="6506399" y="5334000"/>
            <a:ext cx="2641242" cy="338554"/>
          </a:xfrm>
          <a:prstGeom prst="rect">
            <a:avLst/>
          </a:prstGeom>
          <a:noFill/>
        </p:spPr>
        <p:txBody>
          <a:bodyPr wrap="square" rtlCol="0">
            <a:spAutoFit/>
          </a:bodyPr>
          <a:lstStyle/>
          <a:p>
            <a:pPr algn="ctr"/>
            <a:r>
              <a:rPr lang="en-US" sz="1600" dirty="0" smtClean="0"/>
              <a:t>Myron’s </a:t>
            </a:r>
            <a:r>
              <a:rPr lang="en-US" sz="1600" dirty="0" err="1" smtClean="0"/>
              <a:t>Diskobolos</a:t>
            </a:r>
            <a:endParaRPr lang="en-US" sz="1600" dirty="0" smtClean="0"/>
          </a:p>
        </p:txBody>
      </p:sp>
    </p:spTree>
    <p:extLst>
      <p:ext uri="{BB962C8B-B14F-4D97-AF65-F5344CB8AC3E}">
        <p14:creationId xmlns:p14="http://schemas.microsoft.com/office/powerpoint/2010/main" val="20679612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UCB_SHARE_109911208255.jpg"/>
          <p:cNvPicPr>
            <a:picLocks noChangeAspect="1"/>
          </p:cNvPicPr>
          <p:nvPr/>
        </p:nvPicPr>
        <p:blipFill rotWithShape="1">
          <a:blip r:embed="rId2">
            <a:extLst>
              <a:ext uri="{28A0092B-C50C-407E-A947-70E740481C1C}">
                <a14:useLocalDpi xmlns:a14="http://schemas.microsoft.com/office/drawing/2010/main" val="0"/>
              </a:ext>
            </a:extLst>
          </a:blip>
          <a:srcRect r="2508"/>
          <a:stretch/>
        </p:blipFill>
        <p:spPr>
          <a:xfrm>
            <a:off x="6181570" y="180840"/>
            <a:ext cx="2962430" cy="6677160"/>
          </a:xfrm>
          <a:prstGeom prst="rect">
            <a:avLst/>
          </a:prstGeom>
        </p:spPr>
      </p:pic>
      <p:pic>
        <p:nvPicPr>
          <p:cNvPr id="7" name="Picture 6" descr="ApolloPiombino.jpg"/>
          <p:cNvPicPr>
            <a:picLocks noChangeAspect="1"/>
          </p:cNvPicPr>
          <p:nvPr/>
        </p:nvPicPr>
        <p:blipFill rotWithShape="1">
          <a:blip r:embed="rId3">
            <a:extLst>
              <a:ext uri="{28A0092B-C50C-407E-A947-70E740481C1C}">
                <a14:useLocalDpi xmlns:a14="http://schemas.microsoft.com/office/drawing/2010/main" val="0"/>
              </a:ext>
            </a:extLst>
          </a:blip>
          <a:srcRect l="10944" t="3146" r="12946" b="5767"/>
          <a:stretch/>
        </p:blipFill>
        <p:spPr>
          <a:xfrm>
            <a:off x="0" y="369750"/>
            <a:ext cx="2486665" cy="6488250"/>
          </a:xfrm>
          <a:prstGeom prst="rect">
            <a:avLst/>
          </a:prstGeom>
        </p:spPr>
      </p:pic>
      <p:sp>
        <p:nvSpPr>
          <p:cNvPr id="9" name="TextBox 8"/>
          <p:cNvSpPr txBox="1"/>
          <p:nvPr/>
        </p:nvSpPr>
        <p:spPr>
          <a:xfrm>
            <a:off x="2514600" y="381000"/>
            <a:ext cx="3657600" cy="523220"/>
          </a:xfrm>
          <a:prstGeom prst="rect">
            <a:avLst/>
          </a:prstGeom>
          <a:noFill/>
        </p:spPr>
        <p:txBody>
          <a:bodyPr wrap="square" rtlCol="0">
            <a:spAutoFit/>
          </a:bodyPr>
          <a:lstStyle/>
          <a:p>
            <a:r>
              <a:rPr lang="en-US" sz="1400" i="1" dirty="0" smtClean="0"/>
              <a:t> Apollo </a:t>
            </a:r>
            <a:r>
              <a:rPr lang="en-US" sz="1400" i="1" dirty="0" err="1" smtClean="0"/>
              <a:t>Piombino</a:t>
            </a:r>
            <a:r>
              <a:rPr lang="en-US" sz="1400" dirty="0" smtClean="0"/>
              <a:t>, in Archaic Style</a:t>
            </a:r>
          </a:p>
          <a:p>
            <a:r>
              <a:rPr lang="en-US" sz="1400" dirty="0" smtClean="0"/>
              <a:t>2</a:t>
            </a:r>
            <a:r>
              <a:rPr lang="en-US" sz="1400" baseline="30000" dirty="0" smtClean="0"/>
              <a:t>nd</a:t>
            </a:r>
            <a:r>
              <a:rPr lang="en-US" sz="1400" dirty="0" smtClean="0"/>
              <a:t> century BC, Paris, Louvre</a:t>
            </a:r>
            <a:endParaRPr lang="en-US" sz="1400" dirty="0"/>
          </a:p>
        </p:txBody>
      </p:sp>
      <p:sp>
        <p:nvSpPr>
          <p:cNvPr id="11" name="TextBox 10"/>
          <p:cNvSpPr txBox="1"/>
          <p:nvPr/>
        </p:nvSpPr>
        <p:spPr>
          <a:xfrm>
            <a:off x="2514600" y="6096000"/>
            <a:ext cx="3810000" cy="738664"/>
          </a:xfrm>
          <a:prstGeom prst="rect">
            <a:avLst/>
          </a:prstGeom>
          <a:noFill/>
        </p:spPr>
        <p:txBody>
          <a:bodyPr wrap="square" rtlCol="0">
            <a:spAutoFit/>
          </a:bodyPr>
          <a:lstStyle/>
          <a:p>
            <a:pPr algn="r"/>
            <a:r>
              <a:rPr lang="en-US" sz="1400" dirty="0" smtClean="0"/>
              <a:t>Roman bronze in Archaic style from Pompeii</a:t>
            </a:r>
            <a:endParaRPr lang="en-US" sz="1400" dirty="0"/>
          </a:p>
          <a:p>
            <a:pPr algn="r"/>
            <a:r>
              <a:rPr lang="en-US" sz="1400" dirty="0" smtClean="0"/>
              <a:t>House of C. Julius Polybius, before AD 79</a:t>
            </a:r>
          </a:p>
          <a:p>
            <a:pPr algn="r"/>
            <a:r>
              <a:rPr lang="en-US" sz="1400" dirty="0" smtClean="0"/>
              <a:t> Naples Archaeological Museum</a:t>
            </a:r>
            <a:endParaRPr lang="en-US" sz="1400" dirty="0"/>
          </a:p>
        </p:txBody>
      </p:sp>
      <p:pic>
        <p:nvPicPr>
          <p:cNvPr id="12" name="Picture 11" descr="HUCB_SHARE_1099131251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905000"/>
            <a:ext cx="3438370" cy="4142226"/>
          </a:xfrm>
          <a:prstGeom prst="rect">
            <a:avLst/>
          </a:prstGeom>
        </p:spPr>
      </p:pic>
      <p:sp>
        <p:nvSpPr>
          <p:cNvPr id="13" name="TextBox 12"/>
          <p:cNvSpPr txBox="1"/>
          <p:nvPr/>
        </p:nvSpPr>
        <p:spPr>
          <a:xfrm>
            <a:off x="0" y="0"/>
            <a:ext cx="9144000" cy="369332"/>
          </a:xfrm>
          <a:prstGeom prst="rect">
            <a:avLst/>
          </a:prstGeom>
          <a:noFill/>
        </p:spPr>
        <p:txBody>
          <a:bodyPr wrap="square" rtlCol="0">
            <a:spAutoFit/>
          </a:bodyPr>
          <a:lstStyle/>
          <a:p>
            <a:pPr algn="ctr"/>
            <a:r>
              <a:rPr lang="en-US" dirty="0" smtClean="0"/>
              <a:t>ARCHAIC AND CLASSICAL BRONZES OF THE HELLENISTIC AND ROMAN PERIOD</a:t>
            </a:r>
            <a:endParaRPr lang="en-US" dirty="0"/>
          </a:p>
        </p:txBody>
      </p:sp>
    </p:spTree>
    <p:extLst>
      <p:ext uri="{BB962C8B-B14F-4D97-AF65-F5344CB8AC3E}">
        <p14:creationId xmlns:p14="http://schemas.microsoft.com/office/powerpoint/2010/main" val="27572732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603512"/>
            <a:ext cx="9144000" cy="1077218"/>
          </a:xfrm>
          <a:prstGeom prst="rect">
            <a:avLst/>
          </a:prstGeom>
          <a:noFill/>
        </p:spPr>
        <p:txBody>
          <a:bodyPr wrap="square" rtlCol="0">
            <a:spAutoFit/>
          </a:bodyPr>
          <a:lstStyle/>
          <a:p>
            <a:pPr algn="ctr"/>
            <a:r>
              <a:rPr lang="en-US" sz="1600" dirty="0" smtClean="0"/>
              <a:t>The “Herculaneum Dancers”; five </a:t>
            </a:r>
            <a:r>
              <a:rPr lang="en-US" sz="1600" i="1" dirty="0" err="1"/>
              <a:t>p</a:t>
            </a:r>
            <a:r>
              <a:rPr lang="en-US" sz="1600" i="1" dirty="0" err="1" smtClean="0"/>
              <a:t>eplophoroi</a:t>
            </a:r>
            <a:r>
              <a:rPr lang="en-US" sz="1600" dirty="0" smtClean="0"/>
              <a:t> in Early Classical style from the </a:t>
            </a:r>
            <a:r>
              <a:rPr lang="en-US" sz="1600" i="1" dirty="0" smtClean="0"/>
              <a:t>Villa </a:t>
            </a:r>
            <a:r>
              <a:rPr lang="en-US" sz="1600" i="1" dirty="0" err="1" smtClean="0"/>
              <a:t>dei</a:t>
            </a:r>
            <a:r>
              <a:rPr lang="en-US" sz="1600" i="1" dirty="0" smtClean="0"/>
              <a:t> </a:t>
            </a:r>
            <a:r>
              <a:rPr lang="en-US" sz="1600" i="1" dirty="0" err="1" smtClean="0"/>
              <a:t>Papiri</a:t>
            </a:r>
            <a:r>
              <a:rPr lang="en-US" sz="1600" i="1" dirty="0" smtClean="0"/>
              <a:t> </a:t>
            </a:r>
            <a:r>
              <a:rPr lang="en-US" sz="1600" dirty="0" smtClean="0"/>
              <a:t>at Herculaneum; (1) woman crowning herself (?); (2) woman about to veil herself; (3) “Offering </a:t>
            </a:r>
            <a:r>
              <a:rPr lang="en-US" sz="1600" dirty="0"/>
              <a:t>B</a:t>
            </a:r>
            <a:r>
              <a:rPr lang="en-US" sz="1600" dirty="0" smtClean="0"/>
              <a:t>earer”; (4) “Water Carrier”; (5) woman pinning her </a:t>
            </a:r>
            <a:r>
              <a:rPr lang="en-US" sz="1600" dirty="0" err="1" smtClean="0"/>
              <a:t>peplos</a:t>
            </a:r>
            <a:r>
              <a:rPr lang="en-US" sz="1600" dirty="0" smtClean="0"/>
              <a:t> at the shoulder; mid-first century BC; Naples Archaeological Museum</a:t>
            </a:r>
            <a:endParaRPr lang="en-US" sz="1600" dirty="0"/>
          </a:p>
        </p:txBody>
      </p:sp>
      <p:pic>
        <p:nvPicPr>
          <p:cNvPr id="3" name="Picture 2"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600"/>
            <a:ext cx="9144000" cy="4351752"/>
          </a:xfrm>
          <a:prstGeom prst="rect">
            <a:avLst/>
          </a:prstGeom>
        </p:spPr>
      </p:pic>
      <p:sp>
        <p:nvSpPr>
          <p:cNvPr id="5" name="TextBox 4"/>
          <p:cNvSpPr txBox="1"/>
          <p:nvPr/>
        </p:nvSpPr>
        <p:spPr>
          <a:xfrm>
            <a:off x="0" y="0"/>
            <a:ext cx="9090882" cy="646331"/>
          </a:xfrm>
          <a:prstGeom prst="rect">
            <a:avLst/>
          </a:prstGeom>
          <a:noFill/>
        </p:spPr>
        <p:txBody>
          <a:bodyPr wrap="square" rtlCol="0">
            <a:spAutoFit/>
          </a:bodyPr>
          <a:lstStyle/>
          <a:p>
            <a:pPr algn="ctr"/>
            <a:r>
              <a:rPr lang="en-US" dirty="0" smtClean="0"/>
              <a:t>ARCHAIZING EARLY CLASSICAL BRONZES</a:t>
            </a:r>
          </a:p>
          <a:p>
            <a:pPr algn="ctr"/>
            <a:r>
              <a:rPr lang="en-US" dirty="0" smtClean="0"/>
              <a:t>— MAKING THE “HARDNESS SCALE” VISIBLE</a:t>
            </a:r>
          </a:p>
        </p:txBody>
      </p:sp>
    </p:spTree>
    <p:extLst>
      <p:ext uri="{BB962C8B-B14F-4D97-AF65-F5344CB8AC3E}">
        <p14:creationId xmlns:p14="http://schemas.microsoft.com/office/powerpoint/2010/main" val="15851471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CB_VR__1097_19060871.jpg"/>
          <p:cNvPicPr>
            <a:picLocks noChangeAspect="1"/>
          </p:cNvPicPr>
          <p:nvPr/>
        </p:nvPicPr>
        <p:blipFill rotWithShape="1">
          <a:blip r:embed="rId2">
            <a:extLst>
              <a:ext uri="{28A0092B-C50C-407E-A947-70E740481C1C}">
                <a14:useLocalDpi xmlns:a14="http://schemas.microsoft.com/office/drawing/2010/main" val="0"/>
              </a:ext>
            </a:extLst>
          </a:blip>
          <a:srcRect t="3595" b="3101"/>
          <a:stretch/>
        </p:blipFill>
        <p:spPr>
          <a:xfrm>
            <a:off x="6019800" y="-35633"/>
            <a:ext cx="3124200" cy="6893633"/>
          </a:xfrm>
          <a:prstGeom prst="rect">
            <a:avLst/>
          </a:prstGeom>
        </p:spPr>
      </p:pic>
      <p:pic>
        <p:nvPicPr>
          <p:cNvPr id="5" name="Picture 4" descr="HUCB_VR__1097_19060877.jpg"/>
          <p:cNvPicPr>
            <a:picLocks noChangeAspect="1"/>
          </p:cNvPicPr>
          <p:nvPr/>
        </p:nvPicPr>
        <p:blipFill rotWithShape="1">
          <a:blip r:embed="rId3">
            <a:extLst>
              <a:ext uri="{28A0092B-C50C-407E-A947-70E740481C1C}">
                <a14:useLocalDpi xmlns:a14="http://schemas.microsoft.com/office/drawing/2010/main" val="0"/>
              </a:ext>
            </a:extLst>
          </a:blip>
          <a:srcRect l="7783" t="3776" r="17786" b="2921"/>
          <a:stretch/>
        </p:blipFill>
        <p:spPr>
          <a:xfrm>
            <a:off x="1" y="908664"/>
            <a:ext cx="2590800" cy="5949335"/>
          </a:xfrm>
          <a:prstGeom prst="rect">
            <a:avLst/>
          </a:prstGeom>
        </p:spPr>
      </p:pic>
      <p:sp>
        <p:nvSpPr>
          <p:cNvPr id="6" name="TextBox 5"/>
          <p:cNvSpPr txBox="1"/>
          <p:nvPr/>
        </p:nvSpPr>
        <p:spPr>
          <a:xfrm>
            <a:off x="2" y="0"/>
            <a:ext cx="6019798" cy="646331"/>
          </a:xfrm>
          <a:prstGeom prst="rect">
            <a:avLst/>
          </a:prstGeom>
          <a:noFill/>
        </p:spPr>
        <p:txBody>
          <a:bodyPr wrap="square" rtlCol="0">
            <a:spAutoFit/>
          </a:bodyPr>
          <a:lstStyle/>
          <a:p>
            <a:pPr algn="ctr"/>
            <a:r>
              <a:rPr lang="en-US" dirty="0" smtClean="0"/>
              <a:t>ARCHAIZING EARLY CLASSICAL BRONZES</a:t>
            </a:r>
          </a:p>
          <a:p>
            <a:pPr algn="ctr"/>
            <a:r>
              <a:rPr lang="en-US" dirty="0" smtClean="0"/>
              <a:t>— MAKING THE “HARDNESS SCALE” VISIBLE</a:t>
            </a:r>
          </a:p>
        </p:txBody>
      </p:sp>
      <p:sp>
        <p:nvSpPr>
          <p:cNvPr id="7" name="Rectangle 6"/>
          <p:cNvSpPr/>
          <p:nvPr/>
        </p:nvSpPr>
        <p:spPr>
          <a:xfrm>
            <a:off x="2603501" y="6457433"/>
            <a:ext cx="2780404" cy="369332"/>
          </a:xfrm>
          <a:prstGeom prst="rect">
            <a:avLst/>
          </a:prstGeom>
        </p:spPr>
        <p:txBody>
          <a:bodyPr wrap="none">
            <a:spAutoFit/>
          </a:bodyPr>
          <a:lstStyle/>
          <a:p>
            <a:r>
              <a:rPr lang="en-US" dirty="0"/>
              <a:t>(3) </a:t>
            </a:r>
            <a:r>
              <a:rPr lang="en-US" dirty="0" smtClean="0"/>
              <a:t>The “</a:t>
            </a:r>
            <a:r>
              <a:rPr lang="en-US" dirty="0"/>
              <a:t>Offering </a:t>
            </a:r>
            <a:r>
              <a:rPr lang="en-US" dirty="0" smtClean="0"/>
              <a:t>Bearer” </a:t>
            </a:r>
            <a:endParaRPr lang="en-US" dirty="0"/>
          </a:p>
        </p:txBody>
      </p:sp>
      <p:sp>
        <p:nvSpPr>
          <p:cNvPr id="8" name="Rectangle 7"/>
          <p:cNvSpPr/>
          <p:nvPr/>
        </p:nvSpPr>
        <p:spPr>
          <a:xfrm>
            <a:off x="3500886" y="914497"/>
            <a:ext cx="2518914" cy="369332"/>
          </a:xfrm>
          <a:prstGeom prst="rect">
            <a:avLst/>
          </a:prstGeom>
        </p:spPr>
        <p:txBody>
          <a:bodyPr wrap="none">
            <a:spAutoFit/>
          </a:bodyPr>
          <a:lstStyle/>
          <a:p>
            <a:r>
              <a:rPr lang="en-US" dirty="0" smtClean="0"/>
              <a:t>(4) The “Water Carrier” </a:t>
            </a:r>
            <a:endParaRPr lang="en-US" dirty="0"/>
          </a:p>
        </p:txBody>
      </p:sp>
    </p:spTree>
    <p:extLst>
      <p:ext uri="{BB962C8B-B14F-4D97-AF65-F5344CB8AC3E}">
        <p14:creationId xmlns:p14="http://schemas.microsoft.com/office/powerpoint/2010/main" val="28419981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2_07.286.87.jpg"/>
          <p:cNvPicPr>
            <a:picLocks noChangeAspect="1"/>
          </p:cNvPicPr>
          <p:nvPr/>
        </p:nvPicPr>
        <p:blipFill rotWithShape="1">
          <a:blip r:embed="rId2">
            <a:extLst>
              <a:ext uri="{28A0092B-C50C-407E-A947-70E740481C1C}">
                <a14:useLocalDpi xmlns:a14="http://schemas.microsoft.com/office/drawing/2010/main" val="0"/>
              </a:ext>
            </a:extLst>
          </a:blip>
          <a:srcRect l="12719" t="1418" r="5122" b="14999"/>
          <a:stretch/>
        </p:blipFill>
        <p:spPr>
          <a:xfrm>
            <a:off x="1" y="-1"/>
            <a:ext cx="2912868" cy="6400801"/>
          </a:xfrm>
          <a:prstGeom prst="rect">
            <a:avLst/>
          </a:prstGeom>
        </p:spPr>
      </p:pic>
      <p:sp>
        <p:nvSpPr>
          <p:cNvPr id="4" name="Rectangle 3"/>
          <p:cNvSpPr/>
          <p:nvPr/>
        </p:nvSpPr>
        <p:spPr>
          <a:xfrm>
            <a:off x="1" y="6488668"/>
            <a:ext cx="2912868" cy="369332"/>
          </a:xfrm>
          <a:prstGeom prst="rect">
            <a:avLst/>
          </a:prstGeom>
        </p:spPr>
        <p:txBody>
          <a:bodyPr wrap="square">
            <a:spAutoFit/>
          </a:bodyPr>
          <a:lstStyle/>
          <a:p>
            <a:pPr algn="ctr"/>
            <a:r>
              <a:rPr lang="en-US" dirty="0" smtClean="0"/>
              <a:t>Athlete, New York, MMA</a:t>
            </a:r>
            <a:endParaRPr lang="en-US" dirty="0"/>
          </a:p>
        </p:txBody>
      </p:sp>
      <p:pic>
        <p:nvPicPr>
          <p:cNvPr id="5" name="Picture 4" descr="LESSING_ART_10311440645.jpg"/>
          <p:cNvPicPr>
            <a:picLocks noChangeAspect="1"/>
          </p:cNvPicPr>
          <p:nvPr/>
        </p:nvPicPr>
        <p:blipFill rotWithShape="1">
          <a:blip r:embed="rId3">
            <a:extLst>
              <a:ext uri="{28A0092B-C50C-407E-A947-70E740481C1C}">
                <a14:useLocalDpi xmlns:a14="http://schemas.microsoft.com/office/drawing/2010/main" val="0"/>
              </a:ext>
            </a:extLst>
          </a:blip>
          <a:srcRect l="3807" t="5500" r="16826" b="1166"/>
          <a:stretch/>
        </p:blipFill>
        <p:spPr>
          <a:xfrm>
            <a:off x="6013225" y="11668"/>
            <a:ext cx="3130775" cy="6400800"/>
          </a:xfrm>
          <a:prstGeom prst="rect">
            <a:avLst/>
          </a:prstGeom>
        </p:spPr>
      </p:pic>
      <p:sp>
        <p:nvSpPr>
          <p:cNvPr id="6" name="Rectangle 5"/>
          <p:cNvSpPr/>
          <p:nvPr/>
        </p:nvSpPr>
        <p:spPr>
          <a:xfrm>
            <a:off x="6019800" y="6488668"/>
            <a:ext cx="3200400" cy="369332"/>
          </a:xfrm>
          <a:prstGeom prst="rect">
            <a:avLst/>
          </a:prstGeom>
        </p:spPr>
        <p:txBody>
          <a:bodyPr wrap="square">
            <a:spAutoFit/>
          </a:bodyPr>
          <a:lstStyle/>
          <a:p>
            <a:pPr algn="ctr"/>
            <a:r>
              <a:rPr lang="en-US" dirty="0" smtClean="0"/>
              <a:t>Athlete, Paris, Louvre</a:t>
            </a:r>
            <a:endParaRPr lang="en-US" dirty="0"/>
          </a:p>
        </p:txBody>
      </p:sp>
    </p:spTree>
    <p:extLst>
      <p:ext uri="{BB962C8B-B14F-4D97-AF65-F5344CB8AC3E}">
        <p14:creationId xmlns:p14="http://schemas.microsoft.com/office/powerpoint/2010/main" val="33760842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2_07.286.87.jpg"/>
          <p:cNvPicPr>
            <a:picLocks noChangeAspect="1"/>
          </p:cNvPicPr>
          <p:nvPr/>
        </p:nvPicPr>
        <p:blipFill rotWithShape="1">
          <a:blip r:embed="rId2">
            <a:extLst>
              <a:ext uri="{28A0092B-C50C-407E-A947-70E740481C1C}">
                <a14:useLocalDpi xmlns:a14="http://schemas.microsoft.com/office/drawing/2010/main" val="0"/>
              </a:ext>
            </a:extLst>
          </a:blip>
          <a:srcRect l="12719" t="1418" r="5122" b="14999"/>
          <a:stretch/>
        </p:blipFill>
        <p:spPr>
          <a:xfrm>
            <a:off x="1" y="-1"/>
            <a:ext cx="2912868" cy="6400801"/>
          </a:xfrm>
          <a:prstGeom prst="rect">
            <a:avLst/>
          </a:prstGeom>
        </p:spPr>
      </p:pic>
      <p:sp>
        <p:nvSpPr>
          <p:cNvPr id="4" name="Rectangle 3"/>
          <p:cNvSpPr/>
          <p:nvPr/>
        </p:nvSpPr>
        <p:spPr>
          <a:xfrm>
            <a:off x="1" y="6488668"/>
            <a:ext cx="2912868" cy="369332"/>
          </a:xfrm>
          <a:prstGeom prst="rect">
            <a:avLst/>
          </a:prstGeom>
        </p:spPr>
        <p:txBody>
          <a:bodyPr wrap="square">
            <a:spAutoFit/>
          </a:bodyPr>
          <a:lstStyle/>
          <a:p>
            <a:pPr algn="ctr"/>
            <a:r>
              <a:rPr lang="en-US" dirty="0" smtClean="0"/>
              <a:t>Athlete, New York, MMA</a:t>
            </a:r>
            <a:endParaRPr lang="en-US" dirty="0"/>
          </a:p>
        </p:txBody>
      </p:sp>
      <p:pic>
        <p:nvPicPr>
          <p:cNvPr id="5" name="Picture 4" descr="LESSING_ART_10311440645.jpg"/>
          <p:cNvPicPr>
            <a:picLocks noChangeAspect="1"/>
          </p:cNvPicPr>
          <p:nvPr/>
        </p:nvPicPr>
        <p:blipFill rotWithShape="1">
          <a:blip r:embed="rId3">
            <a:extLst>
              <a:ext uri="{28A0092B-C50C-407E-A947-70E740481C1C}">
                <a14:useLocalDpi xmlns:a14="http://schemas.microsoft.com/office/drawing/2010/main" val="0"/>
              </a:ext>
            </a:extLst>
          </a:blip>
          <a:srcRect l="3807" t="5500" r="16826" b="1166"/>
          <a:stretch/>
        </p:blipFill>
        <p:spPr>
          <a:xfrm>
            <a:off x="6013225" y="11668"/>
            <a:ext cx="3130775" cy="6400800"/>
          </a:xfrm>
          <a:prstGeom prst="rect">
            <a:avLst/>
          </a:prstGeom>
        </p:spPr>
      </p:pic>
      <p:sp>
        <p:nvSpPr>
          <p:cNvPr id="6" name="Rectangle 5"/>
          <p:cNvSpPr/>
          <p:nvPr/>
        </p:nvSpPr>
        <p:spPr>
          <a:xfrm>
            <a:off x="6019800" y="6488668"/>
            <a:ext cx="3200400" cy="369332"/>
          </a:xfrm>
          <a:prstGeom prst="rect">
            <a:avLst/>
          </a:prstGeom>
        </p:spPr>
        <p:txBody>
          <a:bodyPr wrap="square">
            <a:spAutoFit/>
          </a:bodyPr>
          <a:lstStyle/>
          <a:p>
            <a:pPr algn="ctr"/>
            <a:r>
              <a:rPr lang="en-US" dirty="0" smtClean="0"/>
              <a:t>Athlete, Paris, Louvre</a:t>
            </a:r>
            <a:endParaRPr lang="en-US" dirty="0"/>
          </a:p>
        </p:txBody>
      </p:sp>
      <p:pic>
        <p:nvPicPr>
          <p:cNvPr id="7" name="Picture 6" descr="008c245c0013f1e150571798.jpg"/>
          <p:cNvPicPr>
            <a:picLocks noChangeAspect="1"/>
          </p:cNvPicPr>
          <p:nvPr/>
        </p:nvPicPr>
        <p:blipFill rotWithShape="1">
          <a:blip r:embed="rId4">
            <a:extLst>
              <a:ext uri="{28A0092B-C50C-407E-A947-70E740481C1C}">
                <a14:useLocalDpi xmlns:a14="http://schemas.microsoft.com/office/drawing/2010/main" val="0"/>
              </a:ext>
            </a:extLst>
          </a:blip>
          <a:srcRect l="7581" t="3356" r="12375" b="4488"/>
          <a:stretch/>
        </p:blipFill>
        <p:spPr>
          <a:xfrm>
            <a:off x="2978375" y="11668"/>
            <a:ext cx="2889025" cy="6425014"/>
          </a:xfrm>
          <a:prstGeom prst="rect">
            <a:avLst/>
          </a:prstGeom>
        </p:spPr>
      </p:pic>
      <p:sp>
        <p:nvSpPr>
          <p:cNvPr id="8" name="Rectangle 7"/>
          <p:cNvSpPr/>
          <p:nvPr/>
        </p:nvSpPr>
        <p:spPr>
          <a:xfrm>
            <a:off x="2990564" y="6488668"/>
            <a:ext cx="2912868" cy="369332"/>
          </a:xfrm>
          <a:prstGeom prst="rect">
            <a:avLst/>
          </a:prstGeom>
        </p:spPr>
        <p:txBody>
          <a:bodyPr wrap="square">
            <a:spAutoFit/>
          </a:bodyPr>
          <a:lstStyle/>
          <a:p>
            <a:pPr algn="ctr"/>
            <a:r>
              <a:rPr lang="en-US" dirty="0" smtClean="0"/>
              <a:t>Kassel Apollo</a:t>
            </a:r>
            <a:endParaRPr lang="en-US" dirty="0"/>
          </a:p>
        </p:txBody>
      </p:sp>
    </p:spTree>
    <p:extLst>
      <p:ext uri="{BB962C8B-B14F-4D97-AF65-F5344CB8AC3E}">
        <p14:creationId xmlns:p14="http://schemas.microsoft.com/office/powerpoint/2010/main" val="10283384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24600"/>
            <a:ext cx="9144000" cy="584776"/>
          </a:xfrm>
          <a:prstGeom prst="rect">
            <a:avLst/>
          </a:prstGeom>
          <a:noFill/>
        </p:spPr>
        <p:txBody>
          <a:bodyPr wrap="square" rtlCol="0">
            <a:spAutoFit/>
          </a:bodyPr>
          <a:lstStyle/>
          <a:p>
            <a:pPr algn="ctr"/>
            <a:r>
              <a:rPr lang="en-US" sz="1600" dirty="0" smtClean="0"/>
              <a:t>The Fifty Daughters of </a:t>
            </a:r>
            <a:r>
              <a:rPr lang="en-US" sz="1600" dirty="0" err="1" smtClean="0"/>
              <a:t>Danaus</a:t>
            </a:r>
            <a:r>
              <a:rPr lang="en-US" sz="1600" dirty="0" smtClean="0"/>
              <a:t>, represented as hip-herms; Egyptian Basalt</a:t>
            </a:r>
          </a:p>
          <a:p>
            <a:pPr algn="ctr"/>
            <a:r>
              <a:rPr lang="en-US" sz="1600" dirty="0" smtClean="0"/>
              <a:t>From the </a:t>
            </a:r>
            <a:r>
              <a:rPr lang="en-US" sz="1600" dirty="0" err="1" smtClean="0"/>
              <a:t>Porticus</a:t>
            </a:r>
            <a:r>
              <a:rPr lang="en-US" sz="1600" dirty="0" smtClean="0"/>
              <a:t> of the </a:t>
            </a:r>
            <a:r>
              <a:rPr lang="en-US" sz="1600" dirty="0" err="1" smtClean="0"/>
              <a:t>Danaids</a:t>
            </a:r>
            <a:r>
              <a:rPr lang="en-US" sz="1600" dirty="0" smtClean="0"/>
              <a:t>, the forecourt of the Temple of Apollo </a:t>
            </a:r>
            <a:r>
              <a:rPr lang="en-US" sz="1600" dirty="0" err="1" smtClean="0"/>
              <a:t>Palatinus</a:t>
            </a:r>
            <a:r>
              <a:rPr lang="en-US" sz="1600" dirty="0" smtClean="0"/>
              <a:t>, 28 BC</a:t>
            </a:r>
            <a:endParaRPr lang="en-US" sz="1600" dirty="0"/>
          </a:p>
        </p:txBody>
      </p:sp>
      <p:pic>
        <p:nvPicPr>
          <p:cNvPr id="5" name="Picture 4" descr="img078.jpg"/>
          <p:cNvPicPr>
            <a:picLocks noChangeAspect="1"/>
          </p:cNvPicPr>
          <p:nvPr/>
        </p:nvPicPr>
        <p:blipFill>
          <a:blip r:embed="rId2"/>
          <a:srcRect l="19481" t="6742" r="12175" b="1348"/>
          <a:stretch>
            <a:fillRect/>
          </a:stretch>
        </p:blipFill>
        <p:spPr>
          <a:xfrm>
            <a:off x="-1" y="-1"/>
            <a:ext cx="2602003" cy="6319759"/>
          </a:xfrm>
          <a:prstGeom prst="rect">
            <a:avLst/>
          </a:prstGeom>
        </p:spPr>
      </p:pic>
      <p:pic>
        <p:nvPicPr>
          <p:cNvPr id="6" name="Picture 5" descr="img079.jpg"/>
          <p:cNvPicPr>
            <a:picLocks noChangeAspect="1"/>
          </p:cNvPicPr>
          <p:nvPr/>
        </p:nvPicPr>
        <p:blipFill>
          <a:blip r:embed="rId3"/>
          <a:srcRect l="18750" t="1348" r="14583" b="1348"/>
          <a:stretch>
            <a:fillRect/>
          </a:stretch>
        </p:blipFill>
        <p:spPr>
          <a:xfrm>
            <a:off x="6341715" y="-1"/>
            <a:ext cx="2802285" cy="6319759"/>
          </a:xfrm>
          <a:prstGeom prst="rect">
            <a:avLst/>
          </a:prstGeom>
        </p:spPr>
      </p:pic>
      <p:pic>
        <p:nvPicPr>
          <p:cNvPr id="7" name="Picture 6" descr="img080a.jpg"/>
          <p:cNvPicPr>
            <a:picLocks noChangeAspect="1"/>
          </p:cNvPicPr>
          <p:nvPr/>
        </p:nvPicPr>
        <p:blipFill>
          <a:blip r:embed="rId4"/>
          <a:srcRect l="10283" t="5405" r="10283"/>
          <a:stretch>
            <a:fillRect/>
          </a:stretch>
        </p:blipFill>
        <p:spPr>
          <a:xfrm>
            <a:off x="3124200" y="-1"/>
            <a:ext cx="2779966" cy="6297672"/>
          </a:xfrm>
          <a:prstGeom prst="rect">
            <a:avLst/>
          </a:prstGeom>
        </p:spPr>
      </p:pic>
    </p:spTree>
    <p:extLst>
      <p:ext uri="{BB962C8B-B14F-4D97-AF65-F5344CB8AC3E}">
        <p14:creationId xmlns:p14="http://schemas.microsoft.com/office/powerpoint/2010/main" val="240089953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24600"/>
            <a:ext cx="9144000" cy="584776"/>
          </a:xfrm>
          <a:prstGeom prst="rect">
            <a:avLst/>
          </a:prstGeom>
          <a:noFill/>
        </p:spPr>
        <p:txBody>
          <a:bodyPr wrap="square" rtlCol="0">
            <a:spAutoFit/>
          </a:bodyPr>
          <a:lstStyle/>
          <a:p>
            <a:pPr algn="ctr"/>
            <a:r>
              <a:rPr lang="en-US" sz="1600" dirty="0" smtClean="0"/>
              <a:t>The Fifty Daughters of </a:t>
            </a:r>
            <a:r>
              <a:rPr lang="en-US" sz="1600" dirty="0" err="1" smtClean="0"/>
              <a:t>Danaus</a:t>
            </a:r>
            <a:r>
              <a:rPr lang="en-US" sz="1600" dirty="0" smtClean="0"/>
              <a:t>, represented as hip-herms; Egyptian Basalt</a:t>
            </a:r>
          </a:p>
          <a:p>
            <a:pPr algn="ctr"/>
            <a:r>
              <a:rPr lang="en-US" sz="1600" dirty="0" smtClean="0"/>
              <a:t>From the </a:t>
            </a:r>
            <a:r>
              <a:rPr lang="en-US" sz="1600" dirty="0" err="1" smtClean="0"/>
              <a:t>Porticus</a:t>
            </a:r>
            <a:r>
              <a:rPr lang="en-US" sz="1600" dirty="0" smtClean="0"/>
              <a:t> of the </a:t>
            </a:r>
            <a:r>
              <a:rPr lang="en-US" sz="1600" dirty="0" err="1" smtClean="0"/>
              <a:t>Danaids</a:t>
            </a:r>
            <a:r>
              <a:rPr lang="en-US" sz="1600" dirty="0" smtClean="0"/>
              <a:t>, the forecourt of the Temple of Apollo </a:t>
            </a:r>
            <a:r>
              <a:rPr lang="en-US" sz="1600" dirty="0" err="1" smtClean="0"/>
              <a:t>Palatinus</a:t>
            </a:r>
            <a:r>
              <a:rPr lang="en-US" sz="1600" dirty="0" smtClean="0"/>
              <a:t>, 28 BC</a:t>
            </a:r>
            <a:endParaRPr lang="en-US" sz="1600" dirty="0"/>
          </a:p>
        </p:txBody>
      </p:sp>
      <p:pic>
        <p:nvPicPr>
          <p:cNvPr id="8" name="Picture 7" descr="img078.jpg"/>
          <p:cNvPicPr>
            <a:picLocks noChangeAspect="1"/>
          </p:cNvPicPr>
          <p:nvPr/>
        </p:nvPicPr>
        <p:blipFill rotWithShape="1">
          <a:blip r:embed="rId2"/>
          <a:srcRect l="23105" t="6742" r="22323" b="39101"/>
          <a:stretch/>
        </p:blipFill>
        <p:spPr>
          <a:xfrm>
            <a:off x="76200" y="0"/>
            <a:ext cx="3505200" cy="6282339"/>
          </a:xfrm>
          <a:prstGeom prst="rect">
            <a:avLst/>
          </a:prstGeom>
        </p:spPr>
      </p:pic>
      <p:pic>
        <p:nvPicPr>
          <p:cNvPr id="9" name="Picture 8" descr="img080a.jpg"/>
          <p:cNvPicPr>
            <a:picLocks noChangeAspect="1"/>
          </p:cNvPicPr>
          <p:nvPr/>
        </p:nvPicPr>
        <p:blipFill rotWithShape="1">
          <a:blip r:embed="rId3"/>
          <a:srcRect l="20097" t="5405" r="19421" b="41708"/>
          <a:stretch/>
        </p:blipFill>
        <p:spPr>
          <a:xfrm>
            <a:off x="5334000" y="-2"/>
            <a:ext cx="3810000" cy="6337536"/>
          </a:xfrm>
          <a:prstGeom prst="rect">
            <a:avLst/>
          </a:prstGeom>
        </p:spPr>
      </p:pic>
    </p:spTree>
    <p:extLst>
      <p:ext uri="{BB962C8B-B14F-4D97-AF65-F5344CB8AC3E}">
        <p14:creationId xmlns:p14="http://schemas.microsoft.com/office/powerpoint/2010/main" val="17298804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66915" y="22338"/>
            <a:ext cx="2648329" cy="523220"/>
          </a:xfrm>
          <a:prstGeom prst="rect">
            <a:avLst/>
          </a:prstGeom>
          <a:noFill/>
        </p:spPr>
        <p:txBody>
          <a:bodyPr wrap="square" rtlCol="0">
            <a:spAutoFit/>
          </a:bodyPr>
          <a:lstStyle/>
          <a:p>
            <a:pPr algn="r"/>
            <a:r>
              <a:rPr lang="en-US" sz="1400" dirty="0" smtClean="0">
                <a:solidFill>
                  <a:schemeClr val="bg1"/>
                </a:solidFill>
              </a:rPr>
              <a:t>Fig 7: Pater Liber, Naples Archaeological Museum</a:t>
            </a:r>
            <a:endParaRPr lang="en-US" sz="1400" dirty="0">
              <a:solidFill>
                <a:schemeClr val="bg1"/>
              </a:solidFill>
            </a:endParaRPr>
          </a:p>
        </p:txBody>
      </p:sp>
      <p:sp>
        <p:nvSpPr>
          <p:cNvPr id="6" name="TextBox 5"/>
          <p:cNvSpPr txBox="1"/>
          <p:nvPr/>
        </p:nvSpPr>
        <p:spPr>
          <a:xfrm>
            <a:off x="3465994" y="0"/>
            <a:ext cx="2619527" cy="738664"/>
          </a:xfrm>
          <a:prstGeom prst="rect">
            <a:avLst/>
          </a:prstGeom>
          <a:noFill/>
        </p:spPr>
        <p:txBody>
          <a:bodyPr wrap="square" rtlCol="0">
            <a:spAutoFit/>
          </a:bodyPr>
          <a:lstStyle/>
          <a:p>
            <a:r>
              <a:rPr lang="en-US" sz="1400" dirty="0" smtClean="0"/>
              <a:t>Apollo in the </a:t>
            </a:r>
            <a:r>
              <a:rPr lang="en-US" sz="1400" dirty="0" err="1" smtClean="0"/>
              <a:t>Bibliotheque</a:t>
            </a:r>
            <a:r>
              <a:rPr lang="en-US" sz="1400" dirty="0" smtClean="0"/>
              <a:t> </a:t>
            </a:r>
            <a:r>
              <a:rPr lang="en-US" sz="1400" dirty="0" err="1" smtClean="0"/>
              <a:t>Nationale</a:t>
            </a:r>
            <a:r>
              <a:rPr lang="en-US" sz="1400" dirty="0" smtClean="0"/>
              <a:t>; 1</a:t>
            </a:r>
            <a:r>
              <a:rPr lang="en-US" sz="1400" baseline="30000" dirty="0" smtClean="0"/>
              <a:t>st</a:t>
            </a:r>
            <a:r>
              <a:rPr lang="en-US" sz="1400" dirty="0" smtClean="0"/>
              <a:t> century BC –</a:t>
            </a:r>
          </a:p>
          <a:p>
            <a:r>
              <a:rPr lang="en-US" sz="1400" dirty="0" smtClean="0"/>
              <a:t>1</a:t>
            </a:r>
            <a:r>
              <a:rPr lang="en-US" sz="1400" baseline="30000" dirty="0" smtClean="0"/>
              <a:t>st</a:t>
            </a:r>
            <a:r>
              <a:rPr lang="en-US" sz="1400" dirty="0" smtClean="0"/>
              <a:t> century AD; Paris</a:t>
            </a:r>
            <a:endParaRPr lang="en-US" sz="1400" dirty="0"/>
          </a:p>
        </p:txBody>
      </p:sp>
      <p:pic>
        <p:nvPicPr>
          <p:cNvPr id="2" name="Picture 1" descr="12053_gv022387.001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 y="-22705"/>
            <a:ext cx="3447435" cy="6858000"/>
          </a:xfrm>
          <a:prstGeom prst="rect">
            <a:avLst/>
          </a:prstGeom>
        </p:spPr>
      </p:pic>
      <p:pic>
        <p:nvPicPr>
          <p:cNvPr id="4" name="Picture 3" descr="Vienna copy 2.jpg"/>
          <p:cNvPicPr>
            <a:picLocks noChangeAspect="1"/>
          </p:cNvPicPr>
          <p:nvPr/>
        </p:nvPicPr>
        <p:blipFill rotWithShape="1">
          <a:blip r:embed="rId3">
            <a:extLst>
              <a:ext uri="{28A0092B-C50C-407E-A947-70E740481C1C}">
                <a14:useLocalDpi xmlns:a14="http://schemas.microsoft.com/office/drawing/2010/main" val="0"/>
              </a:ext>
            </a:extLst>
          </a:blip>
          <a:srcRect l="24814" t="4321" r="14241" b="22408"/>
          <a:stretch/>
        </p:blipFill>
        <p:spPr>
          <a:xfrm>
            <a:off x="6085521" y="0"/>
            <a:ext cx="3058479" cy="6834664"/>
          </a:xfrm>
          <a:prstGeom prst="rect">
            <a:avLst/>
          </a:prstGeom>
        </p:spPr>
      </p:pic>
      <p:sp>
        <p:nvSpPr>
          <p:cNvPr id="7" name="TextBox 6"/>
          <p:cNvSpPr txBox="1"/>
          <p:nvPr/>
        </p:nvSpPr>
        <p:spPr>
          <a:xfrm>
            <a:off x="3429000" y="5903893"/>
            <a:ext cx="2656521" cy="954107"/>
          </a:xfrm>
          <a:prstGeom prst="rect">
            <a:avLst/>
          </a:prstGeom>
          <a:noFill/>
        </p:spPr>
        <p:txBody>
          <a:bodyPr wrap="square" rtlCol="0">
            <a:spAutoFit/>
          </a:bodyPr>
          <a:lstStyle/>
          <a:p>
            <a:pPr algn="r"/>
            <a:r>
              <a:rPr lang="en-US" sz="1400" dirty="0" smtClean="0"/>
              <a:t>“Apollo from </a:t>
            </a:r>
            <a:r>
              <a:rPr lang="en-US" sz="1400" dirty="0"/>
              <a:t>Transylvania</a:t>
            </a:r>
            <a:r>
              <a:rPr lang="en-US" sz="1400" dirty="0" smtClean="0"/>
              <a:t>”</a:t>
            </a:r>
          </a:p>
          <a:p>
            <a:pPr algn="r"/>
            <a:r>
              <a:rPr lang="en-US" sz="1400" dirty="0" smtClean="0"/>
              <a:t>1</a:t>
            </a:r>
            <a:r>
              <a:rPr lang="en-US" sz="1400" baseline="30000" dirty="0" smtClean="0"/>
              <a:t>st</a:t>
            </a:r>
            <a:r>
              <a:rPr lang="en-US" sz="1400" dirty="0" smtClean="0"/>
              <a:t> century BC</a:t>
            </a:r>
            <a:r>
              <a:rPr lang="en-US" sz="1400" dirty="0"/>
              <a:t>–</a:t>
            </a:r>
            <a:r>
              <a:rPr lang="en-US" sz="1400" dirty="0" smtClean="0"/>
              <a:t> first </a:t>
            </a:r>
            <a:r>
              <a:rPr lang="en-US" sz="1400" dirty="0"/>
              <a:t>century </a:t>
            </a:r>
            <a:r>
              <a:rPr lang="en-US" sz="1400" dirty="0" smtClean="0"/>
              <a:t>AD</a:t>
            </a:r>
          </a:p>
          <a:p>
            <a:pPr algn="r"/>
            <a:r>
              <a:rPr lang="en-US" sz="1400" dirty="0" smtClean="0"/>
              <a:t>Vienna, </a:t>
            </a:r>
            <a:r>
              <a:rPr lang="en-US" sz="1400" dirty="0" err="1" smtClean="0"/>
              <a:t>Kunsthistorisches</a:t>
            </a:r>
            <a:r>
              <a:rPr lang="en-US" sz="1400" dirty="0" smtClean="0"/>
              <a:t> Museum</a:t>
            </a:r>
            <a:endParaRPr lang="en-US" sz="1400" dirty="0"/>
          </a:p>
        </p:txBody>
      </p:sp>
    </p:spTree>
    <p:extLst>
      <p:ext uri="{BB962C8B-B14F-4D97-AF65-F5344CB8AC3E}">
        <p14:creationId xmlns:p14="http://schemas.microsoft.com/office/powerpoint/2010/main" val="17728223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66915" y="22338"/>
            <a:ext cx="2648329" cy="523220"/>
          </a:xfrm>
          <a:prstGeom prst="rect">
            <a:avLst/>
          </a:prstGeom>
          <a:noFill/>
        </p:spPr>
        <p:txBody>
          <a:bodyPr wrap="square" rtlCol="0">
            <a:spAutoFit/>
          </a:bodyPr>
          <a:lstStyle/>
          <a:p>
            <a:pPr algn="r"/>
            <a:r>
              <a:rPr lang="en-US" sz="1400" dirty="0" smtClean="0">
                <a:solidFill>
                  <a:schemeClr val="bg1"/>
                </a:solidFill>
              </a:rPr>
              <a:t>Fig 7: Pater Liber, Naples Archaeological Museum</a:t>
            </a:r>
            <a:endParaRPr lang="en-US" sz="1400" dirty="0">
              <a:solidFill>
                <a:schemeClr val="bg1"/>
              </a:solidFill>
            </a:endParaRPr>
          </a:p>
        </p:txBody>
      </p:sp>
      <p:pic>
        <p:nvPicPr>
          <p:cNvPr id="8" name="Picture 7" descr="www.pinterest.com.png"/>
          <p:cNvPicPr>
            <a:picLocks noChangeAspect="1"/>
          </p:cNvPicPr>
          <p:nvPr/>
        </p:nvPicPr>
        <p:blipFill rotWithShape="1">
          <a:blip r:embed="rId2">
            <a:extLst>
              <a:ext uri="{28A0092B-C50C-407E-A947-70E740481C1C}">
                <a14:useLocalDpi xmlns:a14="http://schemas.microsoft.com/office/drawing/2010/main" val="0"/>
              </a:ext>
            </a:extLst>
          </a:blip>
          <a:srcRect l="19973" t="4354" r="19732" b="23381"/>
          <a:stretch/>
        </p:blipFill>
        <p:spPr>
          <a:xfrm>
            <a:off x="6070339" y="0"/>
            <a:ext cx="3073661" cy="6858001"/>
          </a:xfrm>
          <a:prstGeom prst="rect">
            <a:avLst/>
          </a:prstGeom>
        </p:spPr>
      </p:pic>
      <p:sp>
        <p:nvSpPr>
          <p:cNvPr id="7" name="TextBox 6"/>
          <p:cNvSpPr txBox="1"/>
          <p:nvPr/>
        </p:nvSpPr>
        <p:spPr>
          <a:xfrm>
            <a:off x="3137118" y="6096000"/>
            <a:ext cx="3111281" cy="738664"/>
          </a:xfrm>
          <a:prstGeom prst="rect">
            <a:avLst/>
          </a:prstGeom>
          <a:noFill/>
        </p:spPr>
        <p:txBody>
          <a:bodyPr wrap="square" rtlCol="0">
            <a:spAutoFit/>
          </a:bodyPr>
          <a:lstStyle/>
          <a:p>
            <a:r>
              <a:rPr lang="en-US" sz="1400" dirty="0" smtClean="0"/>
              <a:t>“Apollo from </a:t>
            </a:r>
            <a:r>
              <a:rPr lang="en-US" sz="1400" dirty="0"/>
              <a:t>Transylvania”; first century BC-first century AD; </a:t>
            </a:r>
            <a:endParaRPr lang="en-US" sz="1400" dirty="0" smtClean="0"/>
          </a:p>
          <a:p>
            <a:r>
              <a:rPr lang="en-US" sz="1400" dirty="0" smtClean="0"/>
              <a:t>Vienna, </a:t>
            </a:r>
            <a:r>
              <a:rPr lang="en-US" sz="1400" dirty="0" err="1" smtClean="0"/>
              <a:t>Kunsthistorisches</a:t>
            </a:r>
            <a:r>
              <a:rPr lang="en-US" sz="1400" dirty="0" smtClean="0"/>
              <a:t> Museum</a:t>
            </a:r>
            <a:endParaRPr lang="en-US" sz="1400" dirty="0"/>
          </a:p>
        </p:txBody>
      </p:sp>
      <p:pic>
        <p:nvPicPr>
          <p:cNvPr id="9" name="Picture 8" descr="Vienna copy 2.jpg"/>
          <p:cNvPicPr>
            <a:picLocks noChangeAspect="1"/>
          </p:cNvPicPr>
          <p:nvPr/>
        </p:nvPicPr>
        <p:blipFill rotWithShape="1">
          <a:blip r:embed="rId3">
            <a:extLst>
              <a:ext uri="{28A0092B-C50C-407E-A947-70E740481C1C}">
                <a14:useLocalDpi xmlns:a14="http://schemas.microsoft.com/office/drawing/2010/main" val="0"/>
              </a:ext>
            </a:extLst>
          </a:blip>
          <a:srcRect l="24814" t="4321" r="14241" b="22408"/>
          <a:stretch/>
        </p:blipFill>
        <p:spPr>
          <a:xfrm>
            <a:off x="0" y="23336"/>
            <a:ext cx="3058479" cy="6834664"/>
          </a:xfrm>
          <a:prstGeom prst="rect">
            <a:avLst/>
          </a:prstGeom>
        </p:spPr>
      </p:pic>
    </p:spTree>
    <p:extLst>
      <p:ext uri="{BB962C8B-B14F-4D97-AF65-F5344CB8AC3E}">
        <p14:creationId xmlns:p14="http://schemas.microsoft.com/office/powerpoint/2010/main" val="25143719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onysos-Priapus_MAN_Napoli_Inv5618_n01.jpg"/>
          <p:cNvPicPr>
            <a:picLocks noChangeAspect="1"/>
          </p:cNvPicPr>
          <p:nvPr/>
        </p:nvPicPr>
        <p:blipFill rotWithShape="1">
          <a:blip r:embed="rId2">
            <a:extLst>
              <a:ext uri="{28A0092B-C50C-407E-A947-70E740481C1C}">
                <a14:useLocalDpi xmlns:a14="http://schemas.microsoft.com/office/drawing/2010/main" val="0"/>
              </a:ext>
            </a:extLst>
          </a:blip>
          <a:srcRect t="5332" b="1483"/>
          <a:stretch/>
        </p:blipFill>
        <p:spPr>
          <a:xfrm>
            <a:off x="0" y="-37672"/>
            <a:ext cx="6132994" cy="6858000"/>
          </a:xfrm>
          <a:prstGeom prst="rect">
            <a:avLst/>
          </a:prstGeom>
        </p:spPr>
      </p:pic>
      <p:sp>
        <p:nvSpPr>
          <p:cNvPr id="5" name="TextBox 4"/>
          <p:cNvSpPr txBox="1"/>
          <p:nvPr/>
        </p:nvSpPr>
        <p:spPr>
          <a:xfrm>
            <a:off x="6139338" y="5866221"/>
            <a:ext cx="3011006" cy="954107"/>
          </a:xfrm>
          <a:prstGeom prst="rect">
            <a:avLst/>
          </a:prstGeom>
          <a:noFill/>
        </p:spPr>
        <p:txBody>
          <a:bodyPr wrap="square" rtlCol="0">
            <a:spAutoFit/>
          </a:bodyPr>
          <a:lstStyle/>
          <a:p>
            <a:r>
              <a:rPr lang="en-US" sz="1400" dirty="0" smtClean="0"/>
              <a:t>“Herm of </a:t>
            </a:r>
            <a:r>
              <a:rPr lang="en-US" sz="1400" dirty="0" err="1" smtClean="0"/>
              <a:t>Dionysos</a:t>
            </a:r>
            <a:r>
              <a:rPr lang="en-US" sz="1400" dirty="0" smtClean="0"/>
              <a:t>”, from the </a:t>
            </a:r>
            <a:r>
              <a:rPr lang="en-US" sz="1400" i="1" dirty="0" smtClean="0"/>
              <a:t>Villa </a:t>
            </a:r>
            <a:r>
              <a:rPr lang="en-US" sz="1400" i="1" dirty="0" err="1" smtClean="0"/>
              <a:t>dei</a:t>
            </a:r>
            <a:r>
              <a:rPr lang="en-US" sz="1400" i="1" dirty="0" smtClean="0"/>
              <a:t> </a:t>
            </a:r>
            <a:r>
              <a:rPr lang="en-US" sz="1400" i="1" dirty="0" err="1" smtClean="0"/>
              <a:t>Papiri</a:t>
            </a:r>
            <a:r>
              <a:rPr lang="en-US" sz="1400" dirty="0" smtClean="0"/>
              <a:t>, Herculaneum</a:t>
            </a:r>
          </a:p>
          <a:p>
            <a:r>
              <a:rPr lang="en-US" sz="1400" dirty="0" smtClean="0"/>
              <a:t>mid-1</a:t>
            </a:r>
            <a:r>
              <a:rPr lang="en-US" sz="1400" baseline="30000" dirty="0" smtClean="0"/>
              <a:t>st</a:t>
            </a:r>
            <a:r>
              <a:rPr lang="en-US" sz="1400" dirty="0" smtClean="0"/>
              <a:t> century BC; Naples Archaeological Museum</a:t>
            </a:r>
            <a:endParaRPr lang="en-US" sz="1400" dirty="0"/>
          </a:p>
        </p:txBody>
      </p:sp>
      <p:sp>
        <p:nvSpPr>
          <p:cNvPr id="4" name="TextBox 3"/>
          <p:cNvSpPr txBox="1"/>
          <p:nvPr/>
        </p:nvSpPr>
        <p:spPr>
          <a:xfrm>
            <a:off x="6139338" y="0"/>
            <a:ext cx="3004662" cy="646331"/>
          </a:xfrm>
          <a:prstGeom prst="rect">
            <a:avLst/>
          </a:prstGeom>
          <a:noFill/>
        </p:spPr>
        <p:txBody>
          <a:bodyPr wrap="square" rtlCol="0">
            <a:spAutoFit/>
          </a:bodyPr>
          <a:lstStyle/>
          <a:p>
            <a:pPr algn="ctr"/>
            <a:r>
              <a:rPr lang="en-US" dirty="0" smtClean="0"/>
              <a:t>CLASSICISTIC OR ARCHAIZING?</a:t>
            </a:r>
          </a:p>
        </p:txBody>
      </p:sp>
    </p:spTree>
    <p:extLst>
      <p:ext uri="{BB962C8B-B14F-4D97-AF65-F5344CB8AC3E}">
        <p14:creationId xmlns:p14="http://schemas.microsoft.com/office/powerpoint/2010/main" val="26997447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39338" y="5866221"/>
            <a:ext cx="3011006" cy="954107"/>
          </a:xfrm>
          <a:prstGeom prst="rect">
            <a:avLst/>
          </a:prstGeom>
          <a:noFill/>
        </p:spPr>
        <p:txBody>
          <a:bodyPr wrap="square" rtlCol="0">
            <a:spAutoFit/>
          </a:bodyPr>
          <a:lstStyle/>
          <a:p>
            <a:r>
              <a:rPr lang="en-US" sz="1400" dirty="0" smtClean="0"/>
              <a:t>“Herm of </a:t>
            </a:r>
            <a:r>
              <a:rPr lang="en-US" sz="1400" dirty="0" err="1" smtClean="0"/>
              <a:t>Dionysos</a:t>
            </a:r>
            <a:r>
              <a:rPr lang="en-US" sz="1400" dirty="0" smtClean="0"/>
              <a:t>”, from the Villa </a:t>
            </a:r>
            <a:r>
              <a:rPr lang="en-US" sz="1400" dirty="0" err="1" smtClean="0"/>
              <a:t>dei</a:t>
            </a:r>
            <a:r>
              <a:rPr lang="en-US" sz="1400" dirty="0" smtClean="0"/>
              <a:t> </a:t>
            </a:r>
            <a:r>
              <a:rPr lang="en-US" sz="1400" dirty="0" err="1" smtClean="0"/>
              <a:t>Papiri</a:t>
            </a:r>
            <a:r>
              <a:rPr lang="en-US" sz="1400" dirty="0" smtClean="0"/>
              <a:t>, Herculaneum</a:t>
            </a:r>
          </a:p>
          <a:p>
            <a:r>
              <a:rPr lang="en-US" sz="1400" dirty="0" smtClean="0"/>
              <a:t>mid-1</a:t>
            </a:r>
            <a:r>
              <a:rPr lang="en-US" sz="1400" baseline="30000" dirty="0" smtClean="0"/>
              <a:t>st</a:t>
            </a:r>
            <a:r>
              <a:rPr lang="en-US" sz="1400" dirty="0" smtClean="0"/>
              <a:t> century BC; Naples Archaeological Museum</a:t>
            </a:r>
            <a:endParaRPr lang="en-US" sz="1400" dirty="0"/>
          </a:p>
        </p:txBody>
      </p:sp>
      <p:sp>
        <p:nvSpPr>
          <p:cNvPr id="4" name="TextBox 3"/>
          <p:cNvSpPr txBox="1"/>
          <p:nvPr/>
        </p:nvSpPr>
        <p:spPr>
          <a:xfrm>
            <a:off x="6139338" y="0"/>
            <a:ext cx="3004662" cy="646331"/>
          </a:xfrm>
          <a:prstGeom prst="rect">
            <a:avLst/>
          </a:prstGeom>
          <a:noFill/>
        </p:spPr>
        <p:txBody>
          <a:bodyPr wrap="square" rtlCol="0">
            <a:spAutoFit/>
          </a:bodyPr>
          <a:lstStyle/>
          <a:p>
            <a:pPr algn="ctr"/>
            <a:r>
              <a:rPr lang="en-US" dirty="0" smtClean="0"/>
              <a:t>CLASSICISTIC OR ARCHAIZING?</a:t>
            </a:r>
          </a:p>
        </p:txBody>
      </p:sp>
      <p:pic>
        <p:nvPicPr>
          <p:cNvPr id="3" name="Picture 2" descr="HUCB_SHARE_1099131225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21"/>
            <a:ext cx="5377904" cy="6858000"/>
          </a:xfrm>
          <a:prstGeom prst="rect">
            <a:avLst/>
          </a:prstGeom>
        </p:spPr>
      </p:pic>
    </p:spTree>
    <p:extLst>
      <p:ext uri="{BB962C8B-B14F-4D97-AF65-F5344CB8AC3E}">
        <p14:creationId xmlns:p14="http://schemas.microsoft.com/office/powerpoint/2010/main" val="18108410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Tree>
    <p:extLst>
      <p:ext uri="{BB962C8B-B14F-4D97-AF65-F5344CB8AC3E}">
        <p14:creationId xmlns:p14="http://schemas.microsoft.com/office/powerpoint/2010/main" val="20086756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4088.jpg"/>
          <p:cNvPicPr>
            <a:picLocks noChangeAspect="1"/>
          </p:cNvPicPr>
          <p:nvPr/>
        </p:nvPicPr>
        <p:blipFill rotWithShape="1">
          <a:blip r:embed="rId2">
            <a:extLst>
              <a:ext uri="{28A0092B-C50C-407E-A947-70E740481C1C}">
                <a14:useLocalDpi xmlns:a14="http://schemas.microsoft.com/office/drawing/2010/main" val="0"/>
              </a:ext>
            </a:extLst>
          </a:blip>
          <a:srcRect b="1572"/>
          <a:stretch/>
        </p:blipFill>
        <p:spPr>
          <a:xfrm>
            <a:off x="4648200" y="-7640"/>
            <a:ext cx="4487477" cy="5951240"/>
          </a:xfrm>
          <a:prstGeom prst="rect">
            <a:avLst/>
          </a:prstGeom>
        </p:spPr>
      </p:pic>
      <p:sp>
        <p:nvSpPr>
          <p:cNvPr id="10" name="TextBox 9"/>
          <p:cNvSpPr txBox="1"/>
          <p:nvPr/>
        </p:nvSpPr>
        <p:spPr>
          <a:xfrm>
            <a:off x="-33290" y="6119336"/>
            <a:ext cx="4224290" cy="523220"/>
          </a:xfrm>
          <a:prstGeom prst="rect">
            <a:avLst/>
          </a:prstGeom>
          <a:noFill/>
        </p:spPr>
        <p:txBody>
          <a:bodyPr wrap="square" rtlCol="0">
            <a:spAutoFit/>
          </a:bodyPr>
          <a:lstStyle/>
          <a:p>
            <a:pPr algn="ctr"/>
            <a:r>
              <a:rPr lang="en-US" sz="1400" dirty="0" smtClean="0"/>
              <a:t>Zeus, with crown of oak and acorns</a:t>
            </a:r>
          </a:p>
          <a:p>
            <a:pPr algn="ctr"/>
            <a:r>
              <a:rPr lang="en-US" sz="1400" dirty="0" smtClean="0"/>
              <a:t> </a:t>
            </a:r>
            <a:r>
              <a:rPr lang="en-US" sz="1400" dirty="0" err="1" smtClean="0"/>
              <a:t>sard</a:t>
            </a:r>
            <a:r>
              <a:rPr lang="en-US" sz="1400" dirty="0" smtClean="0"/>
              <a:t> intaglio</a:t>
            </a:r>
            <a:r>
              <a:rPr lang="en-US" sz="1400" dirty="0"/>
              <a:t>;</a:t>
            </a:r>
            <a:r>
              <a:rPr lang="en-US" sz="1400" dirty="0" smtClean="0"/>
              <a:t> Augustan; St. Petersburg, Hermitage</a:t>
            </a:r>
            <a:endParaRPr lang="en-US" sz="1400" dirty="0"/>
          </a:p>
        </p:txBody>
      </p:sp>
      <p:sp>
        <p:nvSpPr>
          <p:cNvPr id="11" name="TextBox 10"/>
          <p:cNvSpPr txBox="1"/>
          <p:nvPr/>
        </p:nvSpPr>
        <p:spPr>
          <a:xfrm>
            <a:off x="4648201" y="6119336"/>
            <a:ext cx="4487476" cy="738664"/>
          </a:xfrm>
          <a:prstGeom prst="rect">
            <a:avLst/>
          </a:prstGeom>
          <a:noFill/>
        </p:spPr>
        <p:txBody>
          <a:bodyPr wrap="square" rtlCol="0">
            <a:spAutoFit/>
          </a:bodyPr>
          <a:lstStyle/>
          <a:p>
            <a:pPr algn="ctr"/>
            <a:r>
              <a:rPr lang="en-US" sz="1400" dirty="0" err="1" smtClean="0"/>
              <a:t>Dionysos</a:t>
            </a:r>
            <a:r>
              <a:rPr lang="en-US" sz="1400" dirty="0" smtClean="0"/>
              <a:t>, with crown of ears of wheat and poppy capsules; </a:t>
            </a:r>
            <a:r>
              <a:rPr lang="en-US" sz="1400" dirty="0" err="1"/>
              <a:t>s</a:t>
            </a:r>
            <a:r>
              <a:rPr lang="en-US" sz="1400" dirty="0" err="1" smtClean="0"/>
              <a:t>ard</a:t>
            </a:r>
            <a:r>
              <a:rPr lang="en-US" sz="1400" dirty="0" smtClean="0"/>
              <a:t> intaglio; Augustan; Florence, Archaeological Museum</a:t>
            </a:r>
            <a:endParaRPr lang="en-US" sz="1400" dirty="0"/>
          </a:p>
        </p:txBody>
      </p:sp>
      <p:pic>
        <p:nvPicPr>
          <p:cNvPr id="2" name="Picture 1" descr="IMG_4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 y="0"/>
            <a:ext cx="4116245" cy="5952512"/>
          </a:xfrm>
          <a:prstGeom prst="rect">
            <a:avLst/>
          </a:prstGeom>
        </p:spPr>
      </p:pic>
    </p:spTree>
    <p:extLst>
      <p:ext uri="{BB962C8B-B14F-4D97-AF65-F5344CB8AC3E}">
        <p14:creationId xmlns:p14="http://schemas.microsoft.com/office/powerpoint/2010/main" val="232141913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onysos-Priapus_MAN_Napoli_Inv5618_n01.jpg"/>
          <p:cNvPicPr>
            <a:picLocks noChangeAspect="1"/>
          </p:cNvPicPr>
          <p:nvPr/>
        </p:nvPicPr>
        <p:blipFill rotWithShape="1">
          <a:blip r:embed="rId2">
            <a:extLst>
              <a:ext uri="{28A0092B-C50C-407E-A947-70E740481C1C}">
                <a14:useLocalDpi xmlns:a14="http://schemas.microsoft.com/office/drawing/2010/main" val="0"/>
              </a:ext>
            </a:extLst>
          </a:blip>
          <a:srcRect t="5332" b="1483"/>
          <a:stretch/>
        </p:blipFill>
        <p:spPr>
          <a:xfrm>
            <a:off x="0" y="-37672"/>
            <a:ext cx="6132994" cy="6858000"/>
          </a:xfrm>
          <a:prstGeom prst="rect">
            <a:avLst/>
          </a:prstGeom>
        </p:spPr>
      </p:pic>
      <p:sp>
        <p:nvSpPr>
          <p:cNvPr id="5" name="TextBox 4"/>
          <p:cNvSpPr txBox="1"/>
          <p:nvPr/>
        </p:nvSpPr>
        <p:spPr>
          <a:xfrm>
            <a:off x="6139338" y="5866221"/>
            <a:ext cx="3011006" cy="954107"/>
          </a:xfrm>
          <a:prstGeom prst="rect">
            <a:avLst/>
          </a:prstGeom>
          <a:noFill/>
        </p:spPr>
        <p:txBody>
          <a:bodyPr wrap="square" rtlCol="0">
            <a:spAutoFit/>
          </a:bodyPr>
          <a:lstStyle/>
          <a:p>
            <a:r>
              <a:rPr lang="en-US" sz="1400" dirty="0" smtClean="0"/>
              <a:t>“Herm of </a:t>
            </a:r>
            <a:r>
              <a:rPr lang="en-US" sz="1400" dirty="0" err="1" smtClean="0"/>
              <a:t>Dionysos</a:t>
            </a:r>
            <a:r>
              <a:rPr lang="en-US" sz="1400" dirty="0" smtClean="0"/>
              <a:t>”, from the Villa </a:t>
            </a:r>
            <a:r>
              <a:rPr lang="en-US" sz="1400" dirty="0" err="1" smtClean="0"/>
              <a:t>dei</a:t>
            </a:r>
            <a:r>
              <a:rPr lang="en-US" sz="1400" dirty="0" smtClean="0"/>
              <a:t> </a:t>
            </a:r>
            <a:r>
              <a:rPr lang="en-US" sz="1400" dirty="0" err="1" smtClean="0"/>
              <a:t>Papiri</a:t>
            </a:r>
            <a:r>
              <a:rPr lang="en-US" sz="1400" dirty="0" smtClean="0"/>
              <a:t>, Herculaneum</a:t>
            </a:r>
          </a:p>
          <a:p>
            <a:r>
              <a:rPr lang="en-US" sz="1400" dirty="0" smtClean="0"/>
              <a:t>mid-1</a:t>
            </a:r>
            <a:r>
              <a:rPr lang="en-US" sz="1400" baseline="30000" dirty="0" smtClean="0"/>
              <a:t>st</a:t>
            </a:r>
            <a:r>
              <a:rPr lang="en-US" sz="1400" dirty="0" smtClean="0"/>
              <a:t> century BC; Naples Archaeological Museum</a:t>
            </a:r>
            <a:endParaRPr lang="en-US" sz="1400" dirty="0"/>
          </a:p>
        </p:txBody>
      </p:sp>
      <p:sp>
        <p:nvSpPr>
          <p:cNvPr id="4" name="TextBox 3"/>
          <p:cNvSpPr txBox="1"/>
          <p:nvPr/>
        </p:nvSpPr>
        <p:spPr>
          <a:xfrm>
            <a:off x="6139338" y="0"/>
            <a:ext cx="3004662" cy="646331"/>
          </a:xfrm>
          <a:prstGeom prst="rect">
            <a:avLst/>
          </a:prstGeom>
          <a:noFill/>
        </p:spPr>
        <p:txBody>
          <a:bodyPr wrap="square" rtlCol="0">
            <a:spAutoFit/>
          </a:bodyPr>
          <a:lstStyle/>
          <a:p>
            <a:pPr algn="ctr"/>
            <a:r>
              <a:rPr lang="en-US" dirty="0" smtClean="0"/>
              <a:t>CLASSICISTIC OR ARCHAIZING?</a:t>
            </a:r>
          </a:p>
        </p:txBody>
      </p:sp>
    </p:spTree>
    <p:extLst>
      <p:ext uri="{BB962C8B-B14F-4D97-AF65-F5344CB8AC3E}">
        <p14:creationId xmlns:p14="http://schemas.microsoft.com/office/powerpoint/2010/main" val="10362717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39338" y="5866221"/>
            <a:ext cx="3011006" cy="954107"/>
          </a:xfrm>
          <a:prstGeom prst="rect">
            <a:avLst/>
          </a:prstGeom>
          <a:noFill/>
        </p:spPr>
        <p:txBody>
          <a:bodyPr wrap="square" rtlCol="0">
            <a:spAutoFit/>
          </a:bodyPr>
          <a:lstStyle/>
          <a:p>
            <a:r>
              <a:rPr lang="en-US" sz="1400" dirty="0" smtClean="0"/>
              <a:t>“Herm of </a:t>
            </a:r>
            <a:r>
              <a:rPr lang="en-US" sz="1400" dirty="0" err="1" smtClean="0"/>
              <a:t>Dionysos</a:t>
            </a:r>
            <a:r>
              <a:rPr lang="en-US" sz="1400" dirty="0" smtClean="0"/>
              <a:t>”, from the Villa </a:t>
            </a:r>
            <a:r>
              <a:rPr lang="en-US" sz="1400" dirty="0" err="1" smtClean="0"/>
              <a:t>dei</a:t>
            </a:r>
            <a:r>
              <a:rPr lang="en-US" sz="1400" dirty="0" smtClean="0"/>
              <a:t> </a:t>
            </a:r>
            <a:r>
              <a:rPr lang="en-US" sz="1400" dirty="0" err="1" smtClean="0"/>
              <a:t>Papiri</a:t>
            </a:r>
            <a:r>
              <a:rPr lang="en-US" sz="1400" dirty="0" smtClean="0"/>
              <a:t>, Herculaneum</a:t>
            </a:r>
          </a:p>
          <a:p>
            <a:r>
              <a:rPr lang="en-US" sz="1400" dirty="0" smtClean="0"/>
              <a:t>mid-1</a:t>
            </a:r>
            <a:r>
              <a:rPr lang="en-US" sz="1400" baseline="30000" dirty="0" smtClean="0"/>
              <a:t>st</a:t>
            </a:r>
            <a:r>
              <a:rPr lang="en-US" sz="1400" dirty="0" smtClean="0"/>
              <a:t> century BC; Naples Archaeological Museum</a:t>
            </a:r>
            <a:endParaRPr lang="en-US" sz="1400" dirty="0"/>
          </a:p>
        </p:txBody>
      </p:sp>
      <p:sp>
        <p:nvSpPr>
          <p:cNvPr id="4" name="TextBox 3"/>
          <p:cNvSpPr txBox="1"/>
          <p:nvPr/>
        </p:nvSpPr>
        <p:spPr>
          <a:xfrm>
            <a:off x="6139338" y="0"/>
            <a:ext cx="3004662" cy="646331"/>
          </a:xfrm>
          <a:prstGeom prst="rect">
            <a:avLst/>
          </a:prstGeom>
          <a:noFill/>
        </p:spPr>
        <p:txBody>
          <a:bodyPr wrap="square" rtlCol="0">
            <a:spAutoFit/>
          </a:bodyPr>
          <a:lstStyle/>
          <a:p>
            <a:pPr algn="ctr"/>
            <a:r>
              <a:rPr lang="en-US" dirty="0" smtClean="0"/>
              <a:t>CLASSICISTIC OR ARCHAIZING?</a:t>
            </a:r>
          </a:p>
        </p:txBody>
      </p:sp>
      <p:pic>
        <p:nvPicPr>
          <p:cNvPr id="3" name="Picture 2" descr="IMG_56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482" y="0"/>
            <a:ext cx="3445517" cy="6820328"/>
          </a:xfrm>
          <a:prstGeom prst="rect">
            <a:avLst/>
          </a:prstGeom>
        </p:spPr>
      </p:pic>
      <p:sp>
        <p:nvSpPr>
          <p:cNvPr id="6" name="TextBox 5"/>
          <p:cNvSpPr txBox="1"/>
          <p:nvPr/>
        </p:nvSpPr>
        <p:spPr>
          <a:xfrm>
            <a:off x="5181600" y="6550223"/>
            <a:ext cx="4191000" cy="307777"/>
          </a:xfrm>
          <a:prstGeom prst="rect">
            <a:avLst/>
          </a:prstGeom>
          <a:noFill/>
        </p:spPr>
        <p:txBody>
          <a:bodyPr wrap="square" rtlCol="0">
            <a:spAutoFit/>
          </a:bodyPr>
          <a:lstStyle/>
          <a:p>
            <a:pPr algn="ctr"/>
            <a:r>
              <a:rPr lang="en-US" sz="1400" dirty="0" smtClean="0"/>
              <a:t>Marble statuette of </a:t>
            </a:r>
            <a:r>
              <a:rPr lang="en-US" sz="1400" dirty="0" err="1" smtClean="0"/>
              <a:t>Priapos</a:t>
            </a:r>
            <a:r>
              <a:rPr lang="en-US" sz="1400" dirty="0" smtClean="0"/>
              <a:t>, Private Collection</a:t>
            </a:r>
            <a:endParaRPr lang="en-US" sz="1400" dirty="0"/>
          </a:p>
        </p:txBody>
      </p:sp>
      <p:pic>
        <p:nvPicPr>
          <p:cNvPr id="7" name="Picture 6" descr="Dionysos-Priapus_MAN_Napoli_Inv5618_n01.jpg"/>
          <p:cNvPicPr>
            <a:picLocks noChangeAspect="1"/>
          </p:cNvPicPr>
          <p:nvPr/>
        </p:nvPicPr>
        <p:blipFill rotWithShape="1">
          <a:blip r:embed="rId3">
            <a:extLst>
              <a:ext uri="{28A0092B-C50C-407E-A947-70E740481C1C}">
                <a14:useLocalDpi xmlns:a14="http://schemas.microsoft.com/office/drawing/2010/main" val="0"/>
              </a:ext>
            </a:extLst>
          </a:blip>
          <a:srcRect l="6304" t="1788" r="16037" b="5027"/>
          <a:stretch/>
        </p:blipFill>
        <p:spPr>
          <a:xfrm>
            <a:off x="1" y="-27458"/>
            <a:ext cx="4781768" cy="6885458"/>
          </a:xfrm>
          <a:prstGeom prst="rect">
            <a:avLst/>
          </a:prstGeom>
        </p:spPr>
      </p:pic>
    </p:spTree>
    <p:extLst>
      <p:ext uri="{BB962C8B-B14F-4D97-AF65-F5344CB8AC3E}">
        <p14:creationId xmlns:p14="http://schemas.microsoft.com/office/powerpoint/2010/main" val="386419222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onysos-Priapus_MAN_Napoli_Inv5618_n01.jpg"/>
          <p:cNvPicPr>
            <a:picLocks noChangeAspect="1"/>
          </p:cNvPicPr>
          <p:nvPr/>
        </p:nvPicPr>
        <p:blipFill rotWithShape="1">
          <a:blip r:embed="rId2">
            <a:extLst>
              <a:ext uri="{28A0092B-C50C-407E-A947-70E740481C1C}">
                <a14:useLocalDpi xmlns:a14="http://schemas.microsoft.com/office/drawing/2010/main" val="0"/>
              </a:ext>
            </a:extLst>
          </a:blip>
          <a:srcRect l="6304" t="1788" r="16037" b="5027"/>
          <a:stretch/>
        </p:blipFill>
        <p:spPr>
          <a:xfrm>
            <a:off x="1" y="-27458"/>
            <a:ext cx="4781768" cy="6885458"/>
          </a:xfrm>
          <a:prstGeom prst="rect">
            <a:avLst/>
          </a:prstGeom>
        </p:spPr>
      </p:pic>
      <p:pic>
        <p:nvPicPr>
          <p:cNvPr id="3" name="Picture 2" descr="HUCB_SHARE_109913122585.jpg"/>
          <p:cNvPicPr>
            <a:picLocks noChangeAspect="1"/>
          </p:cNvPicPr>
          <p:nvPr/>
        </p:nvPicPr>
        <p:blipFill rotWithShape="1">
          <a:blip r:embed="rId3">
            <a:extLst>
              <a:ext uri="{28A0092B-C50C-407E-A947-70E740481C1C}">
                <a14:useLocalDpi xmlns:a14="http://schemas.microsoft.com/office/drawing/2010/main" val="0"/>
              </a:ext>
            </a:extLst>
          </a:blip>
          <a:srcRect l="9730" r="12440"/>
          <a:stretch/>
        </p:blipFill>
        <p:spPr>
          <a:xfrm>
            <a:off x="4927960" y="-34261"/>
            <a:ext cx="4185668" cy="6858000"/>
          </a:xfrm>
          <a:prstGeom prst="rect">
            <a:avLst/>
          </a:prstGeom>
        </p:spPr>
      </p:pic>
    </p:spTree>
    <p:extLst>
      <p:ext uri="{BB962C8B-B14F-4D97-AF65-F5344CB8AC3E}">
        <p14:creationId xmlns:p14="http://schemas.microsoft.com/office/powerpoint/2010/main" val="338158243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CB_SHARE_109913122585.jpg"/>
          <p:cNvPicPr>
            <a:picLocks noChangeAspect="1"/>
          </p:cNvPicPr>
          <p:nvPr/>
        </p:nvPicPr>
        <p:blipFill rotWithShape="1">
          <a:blip r:embed="rId2">
            <a:extLst>
              <a:ext uri="{28A0092B-C50C-407E-A947-70E740481C1C}">
                <a14:useLocalDpi xmlns:a14="http://schemas.microsoft.com/office/drawing/2010/main" val="0"/>
              </a:ext>
            </a:extLst>
          </a:blip>
          <a:srcRect l="9730" r="12440"/>
          <a:stretch/>
        </p:blipFill>
        <p:spPr>
          <a:xfrm>
            <a:off x="6911642" y="533400"/>
            <a:ext cx="2232357" cy="3657601"/>
          </a:xfrm>
          <a:prstGeom prst="rect">
            <a:avLst/>
          </a:prstGeom>
        </p:spPr>
      </p:pic>
      <p:pic>
        <p:nvPicPr>
          <p:cNvPr id="4" name="Picture 3" descr="HUCB_VR__1097_19060879.jpg"/>
          <p:cNvPicPr>
            <a:picLocks noChangeAspect="1"/>
          </p:cNvPicPr>
          <p:nvPr/>
        </p:nvPicPr>
        <p:blipFill rotWithShape="1">
          <a:blip r:embed="rId3">
            <a:extLst>
              <a:ext uri="{28A0092B-C50C-407E-A947-70E740481C1C}">
                <a14:useLocalDpi xmlns:a14="http://schemas.microsoft.com/office/drawing/2010/main" val="0"/>
              </a:ext>
            </a:extLst>
          </a:blip>
          <a:srcRect l="12888" t="6293" r="13272" b="2201"/>
          <a:stretch/>
        </p:blipFill>
        <p:spPr>
          <a:xfrm>
            <a:off x="4436520" y="679037"/>
            <a:ext cx="2345280" cy="5401269"/>
          </a:xfrm>
          <a:prstGeom prst="rect">
            <a:avLst/>
          </a:prstGeom>
        </p:spPr>
      </p:pic>
      <p:pic>
        <p:nvPicPr>
          <p:cNvPr id="5" name="Picture 4" descr="nomeim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835" y="679038"/>
            <a:ext cx="2329365" cy="3588163"/>
          </a:xfrm>
          <a:prstGeom prst="rect">
            <a:avLst/>
          </a:prstGeom>
        </p:spPr>
      </p:pic>
      <p:pic>
        <p:nvPicPr>
          <p:cNvPr id="6" name="Picture 5" descr="img082.jpg"/>
          <p:cNvPicPr>
            <a:picLocks noChangeAspect="1"/>
          </p:cNvPicPr>
          <p:nvPr/>
        </p:nvPicPr>
        <p:blipFill rotWithShape="1">
          <a:blip r:embed="rId5"/>
          <a:srcRect l="3672" t="1096" r="2820"/>
          <a:stretch/>
        </p:blipFill>
        <p:spPr>
          <a:xfrm>
            <a:off x="2" y="678267"/>
            <a:ext cx="1711934" cy="4198534"/>
          </a:xfrm>
          <a:prstGeom prst="rect">
            <a:avLst/>
          </a:prstGeom>
        </p:spPr>
      </p:pic>
      <p:sp>
        <p:nvSpPr>
          <p:cNvPr id="7" name="TextBox 6"/>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8" name="TextBox 7"/>
          <p:cNvSpPr txBox="1"/>
          <p:nvPr/>
        </p:nvSpPr>
        <p:spPr>
          <a:xfrm>
            <a:off x="1" y="6488668"/>
            <a:ext cx="9143997" cy="369332"/>
          </a:xfrm>
          <a:prstGeom prst="rect">
            <a:avLst/>
          </a:prstGeom>
          <a:noFill/>
        </p:spPr>
        <p:txBody>
          <a:bodyPr wrap="square" rtlCol="0">
            <a:spAutoFit/>
          </a:bodyPr>
          <a:lstStyle/>
          <a:p>
            <a:pPr algn="ctr"/>
            <a:r>
              <a:rPr lang="en-US" dirty="0"/>
              <a:t>“counterfeit age” </a:t>
            </a:r>
            <a:r>
              <a:rPr lang="en-US" dirty="0" smtClean="0"/>
              <a:t>– </a:t>
            </a:r>
            <a:r>
              <a:rPr lang="en-US" i="1" dirty="0" err="1" smtClean="0"/>
              <a:t>fucatae</a:t>
            </a:r>
            <a:r>
              <a:rPr lang="en-US" i="1" dirty="0" smtClean="0"/>
              <a:t> </a:t>
            </a:r>
            <a:r>
              <a:rPr lang="en-US" i="1" dirty="0" err="1" smtClean="0"/>
              <a:t>vetustati</a:t>
            </a:r>
            <a:r>
              <a:rPr lang="x-none" dirty="0" smtClean="0"/>
              <a:t> </a:t>
            </a:r>
            <a:endParaRPr lang="en-US" dirty="0"/>
          </a:p>
        </p:txBody>
      </p:sp>
    </p:spTree>
    <p:extLst>
      <p:ext uri="{BB962C8B-B14F-4D97-AF65-F5344CB8AC3E}">
        <p14:creationId xmlns:p14="http://schemas.microsoft.com/office/powerpoint/2010/main" val="308520084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12" name="TextBox 11"/>
          <p:cNvSpPr txBox="1"/>
          <p:nvPr/>
        </p:nvSpPr>
        <p:spPr>
          <a:xfrm>
            <a:off x="0" y="1065073"/>
            <a:ext cx="9090882" cy="369332"/>
          </a:xfrm>
          <a:prstGeom prst="rect">
            <a:avLst/>
          </a:prstGeom>
          <a:noFill/>
        </p:spPr>
        <p:txBody>
          <a:bodyPr wrap="square" rtlCol="0">
            <a:spAutoFit/>
          </a:bodyPr>
          <a:lstStyle/>
          <a:p>
            <a:pPr algn="ctr"/>
            <a:r>
              <a:rPr lang="en-US" dirty="0" smtClean="0"/>
              <a:t>“FORGERY”–INAUTHENTICITY OF VARIOUS KINDS IN ANCIENT LITERATURE</a:t>
            </a:r>
          </a:p>
        </p:txBody>
      </p:sp>
    </p:spTree>
    <p:extLst>
      <p:ext uri="{BB962C8B-B14F-4D97-AF65-F5344CB8AC3E}">
        <p14:creationId xmlns:p14="http://schemas.microsoft.com/office/powerpoint/2010/main" val="33982873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4" name="TextBox 3"/>
          <p:cNvSpPr txBox="1"/>
          <p:nvPr/>
        </p:nvSpPr>
        <p:spPr>
          <a:xfrm>
            <a:off x="762000" y="2055673"/>
            <a:ext cx="6617859" cy="369332"/>
          </a:xfrm>
          <a:prstGeom prst="rect">
            <a:avLst/>
          </a:prstGeom>
          <a:noFill/>
        </p:spPr>
        <p:txBody>
          <a:bodyPr wrap="square" rtlCol="0">
            <a:spAutoFit/>
          </a:bodyPr>
          <a:lstStyle/>
          <a:p>
            <a:r>
              <a:rPr lang="en-US" dirty="0" smtClean="0"/>
              <a:t>1. The legendary history of early Rome, in prose and in poetry </a:t>
            </a:r>
          </a:p>
        </p:txBody>
      </p:sp>
      <p:sp>
        <p:nvSpPr>
          <p:cNvPr id="5" name="TextBox 4"/>
          <p:cNvSpPr txBox="1"/>
          <p:nvPr/>
        </p:nvSpPr>
        <p:spPr>
          <a:xfrm>
            <a:off x="0" y="1065073"/>
            <a:ext cx="9090882" cy="369332"/>
          </a:xfrm>
          <a:prstGeom prst="rect">
            <a:avLst/>
          </a:prstGeom>
          <a:noFill/>
        </p:spPr>
        <p:txBody>
          <a:bodyPr wrap="square" rtlCol="0">
            <a:spAutoFit/>
          </a:bodyPr>
          <a:lstStyle/>
          <a:p>
            <a:pPr algn="ctr"/>
            <a:r>
              <a:rPr lang="en-US" dirty="0" smtClean="0"/>
              <a:t>“FORGERY”–INAUTHENTICITY OF VARIOUS KINDS IN ANCIENT LITERATURE</a:t>
            </a:r>
          </a:p>
        </p:txBody>
      </p:sp>
    </p:spTree>
    <p:extLst>
      <p:ext uri="{BB962C8B-B14F-4D97-AF65-F5344CB8AC3E}">
        <p14:creationId xmlns:p14="http://schemas.microsoft.com/office/powerpoint/2010/main" val="380944701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4" name="TextBox 3"/>
          <p:cNvSpPr txBox="1"/>
          <p:nvPr/>
        </p:nvSpPr>
        <p:spPr>
          <a:xfrm>
            <a:off x="762000" y="2055673"/>
            <a:ext cx="6617859" cy="369332"/>
          </a:xfrm>
          <a:prstGeom prst="rect">
            <a:avLst/>
          </a:prstGeom>
          <a:noFill/>
        </p:spPr>
        <p:txBody>
          <a:bodyPr wrap="square" rtlCol="0">
            <a:spAutoFit/>
          </a:bodyPr>
          <a:lstStyle/>
          <a:p>
            <a:r>
              <a:rPr lang="en-US" dirty="0" smtClean="0"/>
              <a:t>1. The legendary history of early Rome, in prose and in poetry </a:t>
            </a:r>
          </a:p>
        </p:txBody>
      </p:sp>
      <p:sp>
        <p:nvSpPr>
          <p:cNvPr id="5" name="TextBox 4"/>
          <p:cNvSpPr txBox="1"/>
          <p:nvPr/>
        </p:nvSpPr>
        <p:spPr>
          <a:xfrm>
            <a:off x="1348518" y="2512873"/>
            <a:ext cx="7262082" cy="646331"/>
          </a:xfrm>
          <a:prstGeom prst="rect">
            <a:avLst/>
          </a:prstGeom>
          <a:noFill/>
        </p:spPr>
        <p:txBody>
          <a:bodyPr wrap="square" rtlCol="0">
            <a:spAutoFit/>
          </a:bodyPr>
          <a:lstStyle/>
          <a:p>
            <a:r>
              <a:rPr lang="en-US" dirty="0" smtClean="0"/>
              <a:t>—The early books of Livy, Dionysius of Halicarnassus, Vergil’s </a:t>
            </a:r>
            <a:r>
              <a:rPr lang="en-US" i="1" dirty="0" err="1" smtClean="0"/>
              <a:t>Aeneid</a:t>
            </a:r>
            <a:endParaRPr lang="en-US" i="1" dirty="0" smtClean="0"/>
          </a:p>
          <a:p>
            <a:r>
              <a:rPr lang="en-US" dirty="0"/>
              <a:t> </a:t>
            </a:r>
            <a:r>
              <a:rPr lang="en-US" dirty="0" smtClean="0"/>
              <a:t>        all written in the 20s BC</a:t>
            </a:r>
          </a:p>
        </p:txBody>
      </p:sp>
      <p:sp>
        <p:nvSpPr>
          <p:cNvPr id="6" name="TextBox 5"/>
          <p:cNvSpPr txBox="1"/>
          <p:nvPr/>
        </p:nvSpPr>
        <p:spPr>
          <a:xfrm>
            <a:off x="0" y="1065073"/>
            <a:ext cx="9090882" cy="369332"/>
          </a:xfrm>
          <a:prstGeom prst="rect">
            <a:avLst/>
          </a:prstGeom>
          <a:noFill/>
        </p:spPr>
        <p:txBody>
          <a:bodyPr wrap="square" rtlCol="0">
            <a:spAutoFit/>
          </a:bodyPr>
          <a:lstStyle/>
          <a:p>
            <a:pPr algn="ctr"/>
            <a:r>
              <a:rPr lang="en-US" dirty="0" smtClean="0"/>
              <a:t>“FORGERY”–INAUTHENTICITY OF VARIOUS KINDS IN ANCIENT LITERATURE</a:t>
            </a:r>
          </a:p>
        </p:txBody>
      </p:sp>
    </p:spTree>
    <p:extLst>
      <p:ext uri="{BB962C8B-B14F-4D97-AF65-F5344CB8AC3E}">
        <p14:creationId xmlns:p14="http://schemas.microsoft.com/office/powerpoint/2010/main" val="358975523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3" name="TextBox 2"/>
          <p:cNvSpPr txBox="1"/>
          <p:nvPr/>
        </p:nvSpPr>
        <p:spPr>
          <a:xfrm>
            <a:off x="0" y="1065073"/>
            <a:ext cx="9090882" cy="369332"/>
          </a:xfrm>
          <a:prstGeom prst="rect">
            <a:avLst/>
          </a:prstGeom>
          <a:noFill/>
        </p:spPr>
        <p:txBody>
          <a:bodyPr wrap="square" rtlCol="0">
            <a:spAutoFit/>
          </a:bodyPr>
          <a:lstStyle/>
          <a:p>
            <a:pPr algn="ctr"/>
            <a:r>
              <a:rPr lang="en-US" dirty="0" smtClean="0"/>
              <a:t>“FORGERY”–INAUTHENTICITY OF VARIOUS KINDS IN ANCIENT LITERATURE</a:t>
            </a:r>
          </a:p>
        </p:txBody>
      </p:sp>
      <p:sp>
        <p:nvSpPr>
          <p:cNvPr id="4" name="TextBox 3"/>
          <p:cNvSpPr txBox="1"/>
          <p:nvPr/>
        </p:nvSpPr>
        <p:spPr>
          <a:xfrm>
            <a:off x="762000" y="2055673"/>
            <a:ext cx="6617859" cy="369332"/>
          </a:xfrm>
          <a:prstGeom prst="rect">
            <a:avLst/>
          </a:prstGeom>
          <a:noFill/>
        </p:spPr>
        <p:txBody>
          <a:bodyPr wrap="square" rtlCol="0">
            <a:spAutoFit/>
          </a:bodyPr>
          <a:lstStyle/>
          <a:p>
            <a:r>
              <a:rPr lang="en-US" dirty="0" smtClean="0"/>
              <a:t>1. The legendary history of early Rome, in prose and in poetry </a:t>
            </a:r>
          </a:p>
        </p:txBody>
      </p:sp>
      <p:sp>
        <p:nvSpPr>
          <p:cNvPr id="5" name="TextBox 4"/>
          <p:cNvSpPr txBox="1"/>
          <p:nvPr/>
        </p:nvSpPr>
        <p:spPr>
          <a:xfrm>
            <a:off x="1348518" y="2512873"/>
            <a:ext cx="7262082" cy="646331"/>
          </a:xfrm>
          <a:prstGeom prst="rect">
            <a:avLst/>
          </a:prstGeom>
          <a:noFill/>
        </p:spPr>
        <p:txBody>
          <a:bodyPr wrap="square" rtlCol="0">
            <a:spAutoFit/>
          </a:bodyPr>
          <a:lstStyle/>
          <a:p>
            <a:r>
              <a:rPr lang="en-US" dirty="0" smtClean="0"/>
              <a:t>—The early books of Livy, Dionysius of Halicarnassus, Vergil’s </a:t>
            </a:r>
            <a:r>
              <a:rPr lang="en-US" i="1" dirty="0" err="1" smtClean="0"/>
              <a:t>Aeneid</a:t>
            </a:r>
            <a:endParaRPr lang="en-US" i="1" dirty="0" smtClean="0"/>
          </a:p>
          <a:p>
            <a:r>
              <a:rPr lang="en-US" dirty="0"/>
              <a:t> </a:t>
            </a:r>
            <a:r>
              <a:rPr lang="en-US" dirty="0" smtClean="0"/>
              <a:t>        all written in the 20s BC</a:t>
            </a:r>
          </a:p>
        </p:txBody>
      </p:sp>
      <p:sp>
        <p:nvSpPr>
          <p:cNvPr id="7" name="TextBox 6"/>
          <p:cNvSpPr txBox="1"/>
          <p:nvPr/>
        </p:nvSpPr>
        <p:spPr>
          <a:xfrm>
            <a:off x="849741" y="3503473"/>
            <a:ext cx="6617859" cy="369332"/>
          </a:xfrm>
          <a:prstGeom prst="rect">
            <a:avLst/>
          </a:prstGeom>
          <a:noFill/>
        </p:spPr>
        <p:txBody>
          <a:bodyPr wrap="square" rtlCol="0">
            <a:spAutoFit/>
          </a:bodyPr>
          <a:lstStyle/>
          <a:p>
            <a:r>
              <a:rPr lang="en-US" dirty="0"/>
              <a:t>2</a:t>
            </a:r>
            <a:r>
              <a:rPr lang="en-US" dirty="0" smtClean="0"/>
              <a:t>. Pre-Homeric accounts of the Trojan war</a:t>
            </a:r>
          </a:p>
        </p:txBody>
      </p:sp>
    </p:spTree>
    <p:extLst>
      <p:ext uri="{BB962C8B-B14F-4D97-AF65-F5344CB8AC3E}">
        <p14:creationId xmlns:p14="http://schemas.microsoft.com/office/powerpoint/2010/main" val="13716085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4" name="TextBox 3"/>
          <p:cNvSpPr txBox="1"/>
          <p:nvPr/>
        </p:nvSpPr>
        <p:spPr>
          <a:xfrm>
            <a:off x="762000" y="2055673"/>
            <a:ext cx="6617859" cy="369332"/>
          </a:xfrm>
          <a:prstGeom prst="rect">
            <a:avLst/>
          </a:prstGeom>
          <a:noFill/>
        </p:spPr>
        <p:txBody>
          <a:bodyPr wrap="square" rtlCol="0">
            <a:spAutoFit/>
          </a:bodyPr>
          <a:lstStyle/>
          <a:p>
            <a:r>
              <a:rPr lang="en-US" dirty="0" smtClean="0"/>
              <a:t>1. The legendary history of early Rome, in prose and in poetry </a:t>
            </a:r>
          </a:p>
        </p:txBody>
      </p:sp>
      <p:sp>
        <p:nvSpPr>
          <p:cNvPr id="5" name="TextBox 4"/>
          <p:cNvSpPr txBox="1"/>
          <p:nvPr/>
        </p:nvSpPr>
        <p:spPr>
          <a:xfrm>
            <a:off x="1348518" y="2512873"/>
            <a:ext cx="7262082" cy="646331"/>
          </a:xfrm>
          <a:prstGeom prst="rect">
            <a:avLst/>
          </a:prstGeom>
          <a:noFill/>
        </p:spPr>
        <p:txBody>
          <a:bodyPr wrap="square" rtlCol="0">
            <a:spAutoFit/>
          </a:bodyPr>
          <a:lstStyle/>
          <a:p>
            <a:r>
              <a:rPr lang="en-US" dirty="0" smtClean="0"/>
              <a:t>—The early books of Livy, Dionysius of Halicarnassus, Vergil’s </a:t>
            </a:r>
            <a:r>
              <a:rPr lang="en-US" i="1" dirty="0" err="1" smtClean="0"/>
              <a:t>Aeneid</a:t>
            </a:r>
            <a:endParaRPr lang="en-US" i="1" dirty="0" smtClean="0"/>
          </a:p>
          <a:p>
            <a:r>
              <a:rPr lang="en-US" dirty="0"/>
              <a:t> </a:t>
            </a:r>
            <a:r>
              <a:rPr lang="en-US" dirty="0" smtClean="0"/>
              <a:t>        all written in the 20s BC</a:t>
            </a:r>
          </a:p>
        </p:txBody>
      </p:sp>
      <p:sp>
        <p:nvSpPr>
          <p:cNvPr id="7" name="TextBox 6"/>
          <p:cNvSpPr txBox="1"/>
          <p:nvPr/>
        </p:nvSpPr>
        <p:spPr>
          <a:xfrm>
            <a:off x="849741" y="3503473"/>
            <a:ext cx="6617859" cy="369332"/>
          </a:xfrm>
          <a:prstGeom prst="rect">
            <a:avLst/>
          </a:prstGeom>
          <a:noFill/>
        </p:spPr>
        <p:txBody>
          <a:bodyPr wrap="square" rtlCol="0">
            <a:spAutoFit/>
          </a:bodyPr>
          <a:lstStyle/>
          <a:p>
            <a:r>
              <a:rPr lang="en-US" dirty="0"/>
              <a:t>2</a:t>
            </a:r>
            <a:r>
              <a:rPr lang="en-US" dirty="0" smtClean="0"/>
              <a:t>. Pre-Homeric accounts of the Trojan war</a:t>
            </a:r>
          </a:p>
        </p:txBody>
      </p:sp>
      <p:sp>
        <p:nvSpPr>
          <p:cNvPr id="8" name="TextBox 7"/>
          <p:cNvSpPr txBox="1"/>
          <p:nvPr/>
        </p:nvSpPr>
        <p:spPr>
          <a:xfrm>
            <a:off x="1348518" y="4113073"/>
            <a:ext cx="7262082" cy="1754327"/>
          </a:xfrm>
          <a:prstGeom prst="rect">
            <a:avLst/>
          </a:prstGeom>
          <a:noFill/>
        </p:spPr>
        <p:txBody>
          <a:bodyPr wrap="square" rtlCol="0">
            <a:spAutoFit/>
          </a:bodyPr>
          <a:lstStyle/>
          <a:p>
            <a:r>
              <a:rPr lang="en-US" dirty="0" smtClean="0"/>
              <a:t>—Greek prose “eye-witness” accounts of the war</a:t>
            </a:r>
          </a:p>
          <a:p>
            <a:endParaRPr lang="en-US" i="1" dirty="0"/>
          </a:p>
          <a:p>
            <a:r>
              <a:rPr lang="en-US" dirty="0" smtClean="0"/>
              <a:t>Dares the Phrygian, </a:t>
            </a:r>
            <a:r>
              <a:rPr lang="en-US" i="1" dirty="0" smtClean="0"/>
              <a:t>de </a:t>
            </a:r>
            <a:r>
              <a:rPr lang="en-US" i="1" dirty="0" err="1" smtClean="0"/>
              <a:t>excidio</a:t>
            </a:r>
            <a:r>
              <a:rPr lang="en-US" i="1" dirty="0" smtClean="0"/>
              <a:t> </a:t>
            </a:r>
            <a:r>
              <a:rPr lang="en-US" i="1" dirty="0" err="1" smtClean="0"/>
              <a:t>Troiae</a:t>
            </a:r>
            <a:r>
              <a:rPr lang="en-US" i="1" dirty="0" smtClean="0"/>
              <a:t> </a:t>
            </a:r>
            <a:r>
              <a:rPr lang="en-US" i="1" dirty="0" err="1" smtClean="0"/>
              <a:t>Historia</a:t>
            </a:r>
            <a:r>
              <a:rPr lang="en-US" i="1" dirty="0" smtClean="0"/>
              <a:t> </a:t>
            </a:r>
            <a:r>
              <a:rPr lang="en-US" dirty="0" smtClean="0"/>
              <a:t>(probably 1</a:t>
            </a:r>
            <a:r>
              <a:rPr lang="en-US" baseline="30000" dirty="0" smtClean="0"/>
              <a:t>st</a:t>
            </a:r>
            <a:r>
              <a:rPr lang="en-US" dirty="0" smtClean="0"/>
              <a:t> C C.E.)</a:t>
            </a:r>
          </a:p>
          <a:p>
            <a:endParaRPr lang="en-US" dirty="0"/>
          </a:p>
          <a:p>
            <a:r>
              <a:rPr lang="en-US" dirty="0" err="1" smtClean="0"/>
              <a:t>Dictys</a:t>
            </a:r>
            <a:r>
              <a:rPr lang="en-US" dirty="0" smtClean="0"/>
              <a:t> of Crete, </a:t>
            </a:r>
            <a:r>
              <a:rPr lang="en-US" i="1" dirty="0" err="1" smtClean="0"/>
              <a:t>Ephemeridos</a:t>
            </a:r>
            <a:r>
              <a:rPr lang="en-US" i="1" dirty="0" smtClean="0"/>
              <a:t> belli </a:t>
            </a:r>
            <a:r>
              <a:rPr lang="en-US" i="1" dirty="0" err="1" smtClean="0"/>
              <a:t>Troiani</a:t>
            </a:r>
            <a:r>
              <a:rPr lang="en-US" i="1" dirty="0" smtClean="0"/>
              <a:t> </a:t>
            </a:r>
            <a:r>
              <a:rPr lang="en-US" i="1" dirty="0" err="1" smtClean="0"/>
              <a:t>libri</a:t>
            </a:r>
            <a:r>
              <a:rPr lang="en-US" i="1" dirty="0" smtClean="0"/>
              <a:t> </a:t>
            </a:r>
            <a:r>
              <a:rPr lang="en-US" dirty="0" smtClean="0"/>
              <a:t>(probably 2</a:t>
            </a:r>
            <a:r>
              <a:rPr lang="en-US" baseline="30000" dirty="0" smtClean="0"/>
              <a:t>nd</a:t>
            </a:r>
            <a:r>
              <a:rPr lang="en-US" dirty="0" smtClean="0"/>
              <a:t> C C.E.)</a:t>
            </a:r>
          </a:p>
          <a:p>
            <a:endParaRPr lang="en-US" dirty="0" smtClean="0"/>
          </a:p>
        </p:txBody>
      </p:sp>
      <p:sp>
        <p:nvSpPr>
          <p:cNvPr id="9" name="TextBox 8"/>
          <p:cNvSpPr txBox="1"/>
          <p:nvPr/>
        </p:nvSpPr>
        <p:spPr>
          <a:xfrm>
            <a:off x="0" y="1065073"/>
            <a:ext cx="9090882" cy="369332"/>
          </a:xfrm>
          <a:prstGeom prst="rect">
            <a:avLst/>
          </a:prstGeom>
          <a:noFill/>
        </p:spPr>
        <p:txBody>
          <a:bodyPr wrap="square" rtlCol="0">
            <a:spAutoFit/>
          </a:bodyPr>
          <a:lstStyle/>
          <a:p>
            <a:pPr algn="ctr"/>
            <a:r>
              <a:rPr lang="en-US" dirty="0" smtClean="0"/>
              <a:t>“FORGERY”–INAUTHENTICITY OF VARIOUS KINDS IN ANCIENT LITERATURE</a:t>
            </a:r>
          </a:p>
        </p:txBody>
      </p:sp>
    </p:spTree>
    <p:extLst>
      <p:ext uri="{BB962C8B-B14F-4D97-AF65-F5344CB8AC3E}">
        <p14:creationId xmlns:p14="http://schemas.microsoft.com/office/powerpoint/2010/main" val="23152908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cxnSp>
        <p:nvCxnSpPr>
          <p:cNvPr id="6" name="Straight Connector 5"/>
          <p:cNvCxnSpPr/>
          <p:nvPr/>
        </p:nvCxnSpPr>
        <p:spPr>
          <a:xfrm flipH="1" flipV="1">
            <a:off x="1981200" y="989111"/>
            <a:ext cx="1524000" cy="458689"/>
          </a:xfrm>
          <a:prstGeom prst="line">
            <a:avLst/>
          </a:prstGeom>
          <a:ln w="47625" cap="flat" cmpd="sng" algn="ctr">
            <a:solidFill>
              <a:srgbClr val="FF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05200" y="1295400"/>
            <a:ext cx="2819400" cy="307777"/>
          </a:xfrm>
          <a:prstGeom prst="rect">
            <a:avLst/>
          </a:prstGeom>
          <a:noFill/>
        </p:spPr>
        <p:txBody>
          <a:bodyPr wrap="square" rtlCol="0">
            <a:spAutoFit/>
          </a:bodyPr>
          <a:lstStyle/>
          <a:p>
            <a:r>
              <a:rPr lang="en-US" sz="1400" dirty="0" smtClean="0"/>
              <a:t>(1) whites of eyes</a:t>
            </a:r>
          </a:p>
        </p:txBody>
      </p:sp>
      <p:sp>
        <p:nvSpPr>
          <p:cNvPr id="12" name="TextBox 11"/>
          <p:cNvSpPr txBox="1"/>
          <p:nvPr/>
        </p:nvSpPr>
        <p:spPr>
          <a:xfrm>
            <a:off x="3048000" y="914400"/>
            <a:ext cx="2819400" cy="307777"/>
          </a:xfrm>
          <a:prstGeom prst="rect">
            <a:avLst/>
          </a:prstGeom>
          <a:noFill/>
        </p:spPr>
        <p:txBody>
          <a:bodyPr wrap="square" rtlCol="0">
            <a:spAutoFit/>
          </a:bodyPr>
          <a:lstStyle/>
          <a:p>
            <a:r>
              <a:rPr lang="en-US" sz="1400" dirty="0" smtClean="0"/>
              <a:t>Silver inlay on:</a:t>
            </a:r>
          </a:p>
        </p:txBody>
      </p:sp>
    </p:spTree>
    <p:extLst>
      <p:ext uri="{BB962C8B-B14F-4D97-AF65-F5344CB8AC3E}">
        <p14:creationId xmlns:p14="http://schemas.microsoft.com/office/powerpoint/2010/main" val="6167350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Cast-NaplesSignedDoryphorosPL00127.jpg"/>
          <p:cNvPicPr>
            <a:picLocks noChangeAspect="1"/>
          </p:cNvPicPr>
          <p:nvPr/>
        </p:nvPicPr>
        <p:blipFill rotWithShape="1">
          <a:blip r:embed="rId2">
            <a:extLst>
              <a:ext uri="{28A0092B-C50C-407E-A947-70E740481C1C}">
                <a14:useLocalDpi xmlns:a14="http://schemas.microsoft.com/office/drawing/2010/main" val="0"/>
              </a:ext>
            </a:extLst>
          </a:blip>
          <a:srcRect b="6292"/>
          <a:stretch/>
        </p:blipFill>
        <p:spPr>
          <a:xfrm>
            <a:off x="0" y="535920"/>
            <a:ext cx="4309872" cy="5712480"/>
          </a:xfrm>
          <a:prstGeom prst="rect">
            <a:avLst/>
          </a:prstGeom>
        </p:spPr>
      </p:pic>
      <p:pic>
        <p:nvPicPr>
          <p:cNvPr id="3" name="Picture 2" descr="00833001.JPG"/>
          <p:cNvPicPr>
            <a:picLocks noChangeAspect="1"/>
          </p:cNvPicPr>
          <p:nvPr/>
        </p:nvPicPr>
        <p:blipFill rotWithShape="1">
          <a:blip r:embed="rId3">
            <a:extLst>
              <a:ext uri="{28A0092B-C50C-407E-A947-70E740481C1C}">
                <a14:useLocalDpi xmlns:a14="http://schemas.microsoft.com/office/drawing/2010/main" val="0"/>
              </a:ext>
            </a:extLst>
          </a:blip>
          <a:srcRect l="11137" t="11343" r="10619" b="5361"/>
          <a:stretch/>
        </p:blipFill>
        <p:spPr>
          <a:xfrm>
            <a:off x="4610269" y="535920"/>
            <a:ext cx="4548512" cy="5712480"/>
          </a:xfrm>
          <a:prstGeom prst="rect">
            <a:avLst/>
          </a:prstGeom>
        </p:spPr>
      </p:pic>
      <p:sp>
        <p:nvSpPr>
          <p:cNvPr id="4" name="TextBox 3"/>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5" name="TextBox 4"/>
          <p:cNvSpPr txBox="1"/>
          <p:nvPr/>
        </p:nvSpPr>
        <p:spPr>
          <a:xfrm>
            <a:off x="0" y="6474023"/>
            <a:ext cx="9144000" cy="307777"/>
          </a:xfrm>
          <a:prstGeom prst="rect">
            <a:avLst/>
          </a:prstGeom>
          <a:noFill/>
        </p:spPr>
        <p:txBody>
          <a:bodyPr wrap="square" rtlCol="0">
            <a:spAutoFit/>
          </a:bodyPr>
          <a:lstStyle/>
          <a:p>
            <a:pPr algn="ctr"/>
            <a:r>
              <a:rPr lang="en-US" sz="1400" dirty="0" smtClean="0"/>
              <a:t>The </a:t>
            </a:r>
            <a:r>
              <a:rPr lang="en-US" sz="1400" i="1" dirty="0" err="1" smtClean="0"/>
              <a:t>Doryphoros</a:t>
            </a:r>
            <a:r>
              <a:rPr lang="en-US" sz="1400" dirty="0" smtClean="0"/>
              <a:t> of </a:t>
            </a:r>
            <a:r>
              <a:rPr lang="en-US" sz="1400" dirty="0" err="1" smtClean="0"/>
              <a:t>Polykleitos</a:t>
            </a:r>
            <a:r>
              <a:rPr lang="en-US" sz="1400" dirty="0" smtClean="0"/>
              <a:t>: measure-for-measure bronze replica, Herculaneum; tiny intaglio carving– Getty</a:t>
            </a:r>
            <a:endParaRPr lang="en-US" sz="1400" dirty="0"/>
          </a:p>
        </p:txBody>
      </p:sp>
    </p:spTree>
    <p:extLst>
      <p:ext uri="{BB962C8B-B14F-4D97-AF65-F5344CB8AC3E}">
        <p14:creationId xmlns:p14="http://schemas.microsoft.com/office/powerpoint/2010/main" val="12718350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5" name="TextBox 4"/>
          <p:cNvSpPr txBox="1"/>
          <p:nvPr/>
        </p:nvSpPr>
        <p:spPr>
          <a:xfrm>
            <a:off x="0" y="6474023"/>
            <a:ext cx="2653088" cy="307777"/>
          </a:xfrm>
          <a:prstGeom prst="rect">
            <a:avLst/>
          </a:prstGeom>
          <a:noFill/>
        </p:spPr>
        <p:txBody>
          <a:bodyPr wrap="square" rtlCol="0">
            <a:spAutoFit/>
          </a:bodyPr>
          <a:lstStyle/>
          <a:p>
            <a:pPr algn="ctr"/>
            <a:r>
              <a:rPr lang="en-US" sz="1400" dirty="0" smtClean="0"/>
              <a:t>Girl fastening her garment</a:t>
            </a:r>
            <a:endParaRPr lang="en-US" sz="1400" dirty="0"/>
          </a:p>
        </p:txBody>
      </p:sp>
      <p:pic>
        <p:nvPicPr>
          <p:cNvPr id="6" name="Picture 5" descr="SCALA_ARCHIVES_1039614634a.jpg"/>
          <p:cNvPicPr>
            <a:picLocks noChangeAspect="1"/>
          </p:cNvPicPr>
          <p:nvPr/>
        </p:nvPicPr>
        <p:blipFill rotWithShape="1">
          <a:blip r:embed="rId2">
            <a:extLst>
              <a:ext uri="{28A0092B-C50C-407E-A947-70E740481C1C}">
                <a14:useLocalDpi xmlns:a14="http://schemas.microsoft.com/office/drawing/2010/main" val="0"/>
              </a:ext>
            </a:extLst>
          </a:blip>
          <a:srcRect l="12638" t="2016" r="22439"/>
          <a:stretch/>
        </p:blipFill>
        <p:spPr>
          <a:xfrm>
            <a:off x="6125944" y="369332"/>
            <a:ext cx="3024193" cy="6125415"/>
          </a:xfrm>
          <a:prstGeom prst="rect">
            <a:avLst/>
          </a:prstGeom>
        </p:spPr>
      </p:pic>
      <p:pic>
        <p:nvPicPr>
          <p:cNvPr id="7" name="Picture 6" descr="HUCB_VR__1097_19060879.jpg"/>
          <p:cNvPicPr>
            <a:picLocks noChangeAspect="1"/>
          </p:cNvPicPr>
          <p:nvPr/>
        </p:nvPicPr>
        <p:blipFill rotWithShape="1">
          <a:blip r:embed="rId3">
            <a:extLst>
              <a:ext uri="{28A0092B-C50C-407E-A947-70E740481C1C}">
                <a14:useLocalDpi xmlns:a14="http://schemas.microsoft.com/office/drawing/2010/main" val="0"/>
              </a:ext>
            </a:extLst>
          </a:blip>
          <a:srcRect l="12888" t="6293" r="13272" b="2201"/>
          <a:stretch/>
        </p:blipFill>
        <p:spPr>
          <a:xfrm>
            <a:off x="0" y="369331"/>
            <a:ext cx="2653088" cy="6110161"/>
          </a:xfrm>
          <a:prstGeom prst="rect">
            <a:avLst/>
          </a:prstGeom>
        </p:spPr>
      </p:pic>
      <p:sp>
        <p:nvSpPr>
          <p:cNvPr id="8" name="TextBox 7"/>
          <p:cNvSpPr txBox="1"/>
          <p:nvPr/>
        </p:nvSpPr>
        <p:spPr>
          <a:xfrm>
            <a:off x="6125944" y="6497357"/>
            <a:ext cx="3050718" cy="307777"/>
          </a:xfrm>
          <a:prstGeom prst="rect">
            <a:avLst/>
          </a:prstGeom>
          <a:noFill/>
        </p:spPr>
        <p:txBody>
          <a:bodyPr wrap="square" rtlCol="0">
            <a:spAutoFit/>
          </a:bodyPr>
          <a:lstStyle/>
          <a:p>
            <a:pPr algn="ctr"/>
            <a:r>
              <a:rPr lang="en-US" sz="1400" dirty="0" err="1" smtClean="0"/>
              <a:t>Idolino</a:t>
            </a:r>
            <a:r>
              <a:rPr lang="en-US" sz="1400" dirty="0" smtClean="0"/>
              <a:t>, Florence</a:t>
            </a:r>
            <a:endParaRPr lang="en-US" sz="1400" dirty="0"/>
          </a:p>
        </p:txBody>
      </p:sp>
    </p:spTree>
    <p:extLst>
      <p:ext uri="{BB962C8B-B14F-4D97-AF65-F5344CB8AC3E}">
        <p14:creationId xmlns:p14="http://schemas.microsoft.com/office/powerpoint/2010/main" val="181429089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5" name="TextBox 4"/>
          <p:cNvSpPr txBox="1"/>
          <p:nvPr/>
        </p:nvSpPr>
        <p:spPr>
          <a:xfrm>
            <a:off x="0" y="6550223"/>
            <a:ext cx="2438400" cy="307777"/>
          </a:xfrm>
          <a:prstGeom prst="rect">
            <a:avLst/>
          </a:prstGeom>
          <a:noFill/>
        </p:spPr>
        <p:txBody>
          <a:bodyPr wrap="square" rtlCol="0">
            <a:spAutoFit/>
          </a:bodyPr>
          <a:lstStyle/>
          <a:p>
            <a:pPr algn="ctr"/>
            <a:r>
              <a:rPr lang="en-US" sz="1400" dirty="0" smtClean="0"/>
              <a:t>Getty Athena </a:t>
            </a:r>
            <a:r>
              <a:rPr lang="en-US" sz="1400" dirty="0" err="1" smtClean="0"/>
              <a:t>Promachos</a:t>
            </a:r>
            <a:endParaRPr lang="en-US" sz="1400" dirty="0"/>
          </a:p>
        </p:txBody>
      </p:sp>
      <p:pic>
        <p:nvPicPr>
          <p:cNvPr id="7" name="Picture 6" descr="nomeim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609600"/>
            <a:ext cx="3829303" cy="5898673"/>
          </a:xfrm>
          <a:prstGeom prst="rect">
            <a:avLst/>
          </a:prstGeom>
        </p:spPr>
      </p:pic>
      <p:pic>
        <p:nvPicPr>
          <p:cNvPr id="8" name="Picture 7" descr="img082.jpg"/>
          <p:cNvPicPr>
            <a:picLocks noChangeAspect="1"/>
          </p:cNvPicPr>
          <p:nvPr/>
        </p:nvPicPr>
        <p:blipFill rotWithShape="1">
          <a:blip r:embed="rId3"/>
          <a:srcRect l="3672" t="1096" r="2820"/>
          <a:stretch/>
        </p:blipFill>
        <p:spPr>
          <a:xfrm>
            <a:off x="1" y="609600"/>
            <a:ext cx="2405158" cy="5898674"/>
          </a:xfrm>
          <a:prstGeom prst="rect">
            <a:avLst/>
          </a:prstGeom>
        </p:spPr>
      </p:pic>
      <p:sp>
        <p:nvSpPr>
          <p:cNvPr id="9" name="TextBox 8"/>
          <p:cNvSpPr txBox="1"/>
          <p:nvPr/>
        </p:nvSpPr>
        <p:spPr>
          <a:xfrm>
            <a:off x="5334000" y="6540525"/>
            <a:ext cx="3829303" cy="307777"/>
          </a:xfrm>
          <a:prstGeom prst="rect">
            <a:avLst/>
          </a:prstGeom>
          <a:noFill/>
        </p:spPr>
        <p:txBody>
          <a:bodyPr wrap="square" rtlCol="0">
            <a:spAutoFit/>
          </a:bodyPr>
          <a:lstStyle/>
          <a:p>
            <a:pPr algn="ctr"/>
            <a:r>
              <a:rPr lang="en-US" sz="1400" dirty="0" err="1" smtClean="0"/>
              <a:t>Kouros</a:t>
            </a:r>
            <a:r>
              <a:rPr lang="en-US" sz="1400" dirty="0" smtClean="0"/>
              <a:t> </a:t>
            </a:r>
            <a:r>
              <a:rPr lang="en-US" sz="1400" dirty="0" err="1" smtClean="0"/>
              <a:t>Pisoni</a:t>
            </a:r>
            <a:endParaRPr lang="en-US" sz="1400" dirty="0"/>
          </a:p>
        </p:txBody>
      </p:sp>
    </p:spTree>
    <p:extLst>
      <p:ext uri="{BB962C8B-B14F-4D97-AF65-F5344CB8AC3E}">
        <p14:creationId xmlns:p14="http://schemas.microsoft.com/office/powerpoint/2010/main" val="249736670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nce_cabeza_de_benevent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980" y="533400"/>
            <a:ext cx="4635022" cy="5952512"/>
          </a:xfrm>
          <a:prstGeom prst="rect">
            <a:avLst/>
          </a:prstGeom>
        </p:spPr>
      </p:pic>
      <p:pic>
        <p:nvPicPr>
          <p:cNvPr id="9" name="Picture 8" descr="IMG_4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0" y="533400"/>
            <a:ext cx="4116245" cy="5952512"/>
          </a:xfrm>
          <a:prstGeom prst="rect">
            <a:avLst/>
          </a:prstGeom>
        </p:spPr>
      </p:pic>
      <p:sp>
        <p:nvSpPr>
          <p:cNvPr id="10" name="TextBox 9"/>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11" name="TextBox 10"/>
          <p:cNvSpPr txBox="1"/>
          <p:nvPr/>
        </p:nvSpPr>
        <p:spPr>
          <a:xfrm>
            <a:off x="-33290" y="6550223"/>
            <a:ext cx="4224290" cy="307777"/>
          </a:xfrm>
          <a:prstGeom prst="rect">
            <a:avLst/>
          </a:prstGeom>
          <a:noFill/>
        </p:spPr>
        <p:txBody>
          <a:bodyPr wrap="square" rtlCol="0">
            <a:spAutoFit/>
          </a:bodyPr>
          <a:lstStyle/>
          <a:p>
            <a:pPr algn="ctr"/>
            <a:r>
              <a:rPr lang="en-US" sz="1400" dirty="0" smtClean="0"/>
              <a:t>Zeus, with crown of oak and acorns; Augustan </a:t>
            </a:r>
            <a:endParaRPr lang="en-US" sz="1400" dirty="0"/>
          </a:p>
        </p:txBody>
      </p:sp>
      <p:sp>
        <p:nvSpPr>
          <p:cNvPr id="12" name="TextBox 11"/>
          <p:cNvSpPr txBox="1"/>
          <p:nvPr/>
        </p:nvSpPr>
        <p:spPr>
          <a:xfrm>
            <a:off x="4508980" y="6550223"/>
            <a:ext cx="4635020" cy="307777"/>
          </a:xfrm>
          <a:prstGeom prst="rect">
            <a:avLst/>
          </a:prstGeom>
          <a:noFill/>
        </p:spPr>
        <p:txBody>
          <a:bodyPr wrap="square" rtlCol="0">
            <a:spAutoFit/>
          </a:bodyPr>
          <a:lstStyle/>
          <a:p>
            <a:pPr algn="ctr"/>
            <a:r>
              <a:rPr lang="en-US" sz="1400" dirty="0" smtClean="0"/>
              <a:t>Bronze head from </a:t>
            </a:r>
            <a:r>
              <a:rPr lang="en-US" sz="1400" dirty="0" err="1" smtClean="0"/>
              <a:t>Beneventum</a:t>
            </a:r>
            <a:r>
              <a:rPr lang="en-US" sz="1400" dirty="0" smtClean="0"/>
              <a:t>; Augustan; Louvre </a:t>
            </a:r>
            <a:endParaRPr lang="en-US" sz="1400" dirty="0"/>
          </a:p>
        </p:txBody>
      </p:sp>
    </p:spTree>
    <p:extLst>
      <p:ext uri="{BB962C8B-B14F-4D97-AF65-F5344CB8AC3E}">
        <p14:creationId xmlns:p14="http://schemas.microsoft.com/office/powerpoint/2010/main" val="198008645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CB_SHARE_109913125148.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28" y="609600"/>
            <a:ext cx="4427636" cy="5334000"/>
          </a:xfrm>
          <a:prstGeom prst="rect">
            <a:avLst/>
          </a:prstGeom>
        </p:spPr>
      </p:pic>
      <p:pic>
        <p:nvPicPr>
          <p:cNvPr id="3" name="Picture 2" descr="Dionysos-Priapus_MAN_Napoli_Inv5618_n01.jpg"/>
          <p:cNvPicPr>
            <a:picLocks noChangeAspect="1"/>
          </p:cNvPicPr>
          <p:nvPr/>
        </p:nvPicPr>
        <p:blipFill rotWithShape="1">
          <a:blip r:embed="rId3">
            <a:extLst>
              <a:ext uri="{28A0092B-C50C-407E-A947-70E740481C1C}">
                <a14:useLocalDpi xmlns:a14="http://schemas.microsoft.com/office/drawing/2010/main" val="0"/>
              </a:ext>
            </a:extLst>
          </a:blip>
          <a:srcRect l="6304" t="4190" r="16037" b="19459"/>
          <a:stretch/>
        </p:blipFill>
        <p:spPr>
          <a:xfrm>
            <a:off x="4719909" y="609600"/>
            <a:ext cx="4456421" cy="5257800"/>
          </a:xfrm>
          <a:prstGeom prst="rect">
            <a:avLst/>
          </a:prstGeom>
        </p:spPr>
      </p:pic>
      <p:sp>
        <p:nvSpPr>
          <p:cNvPr id="4" name="TextBox 3"/>
          <p:cNvSpPr txBox="1"/>
          <p:nvPr/>
        </p:nvSpPr>
        <p:spPr>
          <a:xfrm>
            <a:off x="0" y="0"/>
            <a:ext cx="9090882" cy="369332"/>
          </a:xfrm>
          <a:prstGeom prst="rect">
            <a:avLst/>
          </a:prstGeom>
          <a:noFill/>
        </p:spPr>
        <p:txBody>
          <a:bodyPr wrap="square" rtlCol="0">
            <a:spAutoFit/>
          </a:bodyPr>
          <a:lstStyle/>
          <a:p>
            <a:pPr algn="ctr"/>
            <a:r>
              <a:rPr lang="en-US" dirty="0" smtClean="0"/>
              <a:t>IN PRAISE OF FORGERY</a:t>
            </a:r>
          </a:p>
        </p:txBody>
      </p:sp>
      <p:sp>
        <p:nvSpPr>
          <p:cNvPr id="5" name="TextBox 4"/>
          <p:cNvSpPr txBox="1"/>
          <p:nvPr/>
        </p:nvSpPr>
        <p:spPr>
          <a:xfrm>
            <a:off x="-20586" y="5966936"/>
            <a:ext cx="4458749" cy="523220"/>
          </a:xfrm>
          <a:prstGeom prst="rect">
            <a:avLst/>
          </a:prstGeom>
          <a:noFill/>
        </p:spPr>
        <p:txBody>
          <a:bodyPr wrap="square" rtlCol="0">
            <a:spAutoFit/>
          </a:bodyPr>
          <a:lstStyle/>
          <a:p>
            <a:pPr algn="ctr"/>
            <a:r>
              <a:rPr lang="en-US" sz="1400" dirty="0" err="1" smtClean="0"/>
              <a:t>Kouros</a:t>
            </a:r>
            <a:r>
              <a:rPr lang="en-US" sz="1400" dirty="0" smtClean="0"/>
              <a:t> from Pompeii</a:t>
            </a:r>
            <a:endParaRPr lang="en-US" sz="1400" dirty="0"/>
          </a:p>
          <a:p>
            <a:pPr algn="ctr"/>
            <a:r>
              <a:rPr lang="en-US" sz="1400" dirty="0" smtClean="0"/>
              <a:t>House of C. Julius Polybius, before AD 79</a:t>
            </a:r>
          </a:p>
        </p:txBody>
      </p:sp>
      <p:sp>
        <p:nvSpPr>
          <p:cNvPr id="6" name="TextBox 5"/>
          <p:cNvSpPr txBox="1"/>
          <p:nvPr/>
        </p:nvSpPr>
        <p:spPr>
          <a:xfrm>
            <a:off x="4671887" y="5943600"/>
            <a:ext cx="4458749" cy="523220"/>
          </a:xfrm>
          <a:prstGeom prst="rect">
            <a:avLst/>
          </a:prstGeom>
          <a:noFill/>
        </p:spPr>
        <p:txBody>
          <a:bodyPr wrap="square" rtlCol="0">
            <a:spAutoFit/>
          </a:bodyPr>
          <a:lstStyle/>
          <a:p>
            <a:pPr algn="ctr"/>
            <a:r>
              <a:rPr lang="en-US" sz="1400" dirty="0" err="1" smtClean="0"/>
              <a:t>Dionysos</a:t>
            </a:r>
            <a:r>
              <a:rPr lang="en-US" sz="1400" dirty="0" smtClean="0"/>
              <a:t> or </a:t>
            </a:r>
            <a:r>
              <a:rPr lang="en-US" sz="1400" dirty="0" err="1" smtClean="0"/>
              <a:t>Priapos</a:t>
            </a:r>
            <a:r>
              <a:rPr lang="en-US" sz="1400" dirty="0" smtClean="0"/>
              <a:t> from the </a:t>
            </a:r>
            <a:r>
              <a:rPr lang="en-US" sz="1400" i="1" dirty="0" smtClean="0"/>
              <a:t>Villa </a:t>
            </a:r>
            <a:r>
              <a:rPr lang="en-US" sz="1400" i="1" dirty="0" err="1" smtClean="0"/>
              <a:t>dei</a:t>
            </a:r>
            <a:r>
              <a:rPr lang="en-US" sz="1400" i="1" dirty="0" smtClean="0"/>
              <a:t> </a:t>
            </a:r>
            <a:r>
              <a:rPr lang="en-US" sz="1400" i="1" dirty="0" err="1" smtClean="0"/>
              <a:t>Papiri</a:t>
            </a:r>
            <a:r>
              <a:rPr lang="en-US" sz="1400" i="1" dirty="0"/>
              <a:t> </a:t>
            </a:r>
            <a:endParaRPr lang="en-US" sz="1400" i="1" dirty="0" smtClean="0"/>
          </a:p>
          <a:p>
            <a:pPr algn="ctr"/>
            <a:r>
              <a:rPr lang="en-US" sz="1400" dirty="0" smtClean="0"/>
              <a:t>mid- 1</a:t>
            </a:r>
            <a:r>
              <a:rPr lang="en-US" sz="1400" baseline="30000" dirty="0" smtClean="0"/>
              <a:t>st</a:t>
            </a:r>
            <a:r>
              <a:rPr lang="en-US" sz="1400" dirty="0" smtClean="0"/>
              <a:t> century BC</a:t>
            </a:r>
          </a:p>
        </p:txBody>
      </p:sp>
    </p:spTree>
    <p:extLst>
      <p:ext uri="{BB962C8B-B14F-4D97-AF65-F5344CB8AC3E}">
        <p14:creationId xmlns:p14="http://schemas.microsoft.com/office/powerpoint/2010/main" val="36878240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cxnSp>
        <p:nvCxnSpPr>
          <p:cNvPr id="5" name="Straight Connector 4"/>
          <p:cNvCxnSpPr/>
          <p:nvPr/>
        </p:nvCxnSpPr>
        <p:spPr>
          <a:xfrm flipH="1">
            <a:off x="1752600" y="1828800"/>
            <a:ext cx="1752600" cy="685800"/>
          </a:xfrm>
          <a:prstGeom prst="line">
            <a:avLst/>
          </a:prstGeom>
          <a:ln w="47625" cap="flat" cmpd="sng" algn="ctr">
            <a:solidFill>
              <a:srgbClr val="FF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453172" y="1644134"/>
            <a:ext cx="4449135" cy="307777"/>
          </a:xfrm>
          <a:prstGeom prst="rect">
            <a:avLst/>
          </a:prstGeom>
        </p:spPr>
        <p:txBody>
          <a:bodyPr wrap="none">
            <a:spAutoFit/>
          </a:bodyPr>
          <a:lstStyle/>
          <a:p>
            <a:r>
              <a:rPr lang="en-US" sz="1400" i="1" dirty="0"/>
              <a:t> </a:t>
            </a:r>
            <a:r>
              <a:rPr lang="en-US" sz="1400" dirty="0"/>
              <a:t>(2) </a:t>
            </a:r>
            <a:r>
              <a:rPr lang="en-US" sz="1400" dirty="0" smtClean="0"/>
              <a:t>attachment holes for a border of silver (?) snakes</a:t>
            </a:r>
            <a:endParaRPr lang="en-US" sz="1400" i="1" dirty="0"/>
          </a:p>
        </p:txBody>
      </p:sp>
      <p:sp>
        <p:nvSpPr>
          <p:cNvPr id="33" name="TextBox 32"/>
          <p:cNvSpPr txBox="1"/>
          <p:nvPr/>
        </p:nvSpPr>
        <p:spPr>
          <a:xfrm>
            <a:off x="3505200" y="1295400"/>
            <a:ext cx="2819400" cy="307777"/>
          </a:xfrm>
          <a:prstGeom prst="rect">
            <a:avLst/>
          </a:prstGeom>
          <a:noFill/>
        </p:spPr>
        <p:txBody>
          <a:bodyPr wrap="square" rtlCol="0">
            <a:spAutoFit/>
          </a:bodyPr>
          <a:lstStyle/>
          <a:p>
            <a:r>
              <a:rPr lang="en-US" sz="1400" dirty="0" smtClean="0"/>
              <a:t>(1) whites of eyes</a:t>
            </a:r>
          </a:p>
        </p:txBody>
      </p:sp>
      <p:sp>
        <p:nvSpPr>
          <p:cNvPr id="34" name="TextBox 33"/>
          <p:cNvSpPr txBox="1"/>
          <p:nvPr/>
        </p:nvSpPr>
        <p:spPr>
          <a:xfrm>
            <a:off x="3048000" y="914400"/>
            <a:ext cx="2819400" cy="307777"/>
          </a:xfrm>
          <a:prstGeom prst="rect">
            <a:avLst/>
          </a:prstGeom>
          <a:noFill/>
        </p:spPr>
        <p:txBody>
          <a:bodyPr wrap="square" rtlCol="0">
            <a:spAutoFit/>
          </a:bodyPr>
          <a:lstStyle/>
          <a:p>
            <a:r>
              <a:rPr lang="en-US" sz="1400" dirty="0" smtClean="0"/>
              <a:t>Silver inlay on:</a:t>
            </a:r>
          </a:p>
        </p:txBody>
      </p:sp>
      <p:cxnSp>
        <p:nvCxnSpPr>
          <p:cNvPr id="36" name="Straight Connector 35"/>
          <p:cNvCxnSpPr/>
          <p:nvPr/>
        </p:nvCxnSpPr>
        <p:spPr>
          <a:xfrm flipH="1">
            <a:off x="1447800" y="1828800"/>
            <a:ext cx="2057400" cy="609600"/>
          </a:xfrm>
          <a:prstGeom prst="line">
            <a:avLst/>
          </a:prstGeom>
          <a:ln w="47625" cap="flat" cmpd="sng" algn="ctr">
            <a:solidFill>
              <a:srgbClr val="FF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907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1a.jpg"/>
          <p:cNvPicPr>
            <a:picLocks noChangeAspect="1"/>
          </p:cNvPicPr>
          <p:nvPr/>
        </p:nvPicPr>
        <p:blipFill rotWithShape="1">
          <a:blip r:embed="rId2">
            <a:extLst>
              <a:ext uri="{28A0092B-C50C-407E-A947-70E740481C1C}">
                <a14:useLocalDpi xmlns:a14="http://schemas.microsoft.com/office/drawing/2010/main" val="0"/>
              </a:ext>
            </a:extLst>
          </a:blip>
          <a:srcRect l="4973" t="1365" r="2583" b="3248"/>
          <a:stretch/>
        </p:blipFill>
        <p:spPr>
          <a:xfrm>
            <a:off x="0" y="0"/>
            <a:ext cx="2862204" cy="6847820"/>
          </a:xfrm>
          <a:prstGeom prst="rect">
            <a:avLst/>
          </a:prstGeom>
        </p:spPr>
      </p:pic>
      <p:sp>
        <p:nvSpPr>
          <p:cNvPr id="8" name="TextBox 7"/>
          <p:cNvSpPr txBox="1"/>
          <p:nvPr/>
        </p:nvSpPr>
        <p:spPr>
          <a:xfrm>
            <a:off x="2872518" y="6324600"/>
            <a:ext cx="6271482" cy="523220"/>
          </a:xfrm>
          <a:prstGeom prst="rect">
            <a:avLst/>
          </a:prstGeom>
          <a:noFill/>
        </p:spPr>
        <p:txBody>
          <a:bodyPr wrap="square" rtlCol="0">
            <a:spAutoFit/>
          </a:bodyPr>
          <a:lstStyle/>
          <a:p>
            <a:r>
              <a:rPr lang="en-US" sz="1400" dirty="0" smtClean="0"/>
              <a:t>Statuette of </a:t>
            </a:r>
            <a:r>
              <a:rPr lang="en-US" sz="1400" i="1" dirty="0" smtClean="0"/>
              <a:t>Athena </a:t>
            </a:r>
            <a:r>
              <a:rPr lang="en-US" sz="1400" i="1" dirty="0" err="1" smtClean="0"/>
              <a:t>Promachos</a:t>
            </a:r>
            <a:r>
              <a:rPr lang="en-US" sz="1400" dirty="0" smtClean="0"/>
              <a:t>, in Archaic Style</a:t>
            </a:r>
          </a:p>
          <a:p>
            <a:r>
              <a:rPr lang="en-US" sz="1400" dirty="0" smtClean="0"/>
              <a:t>first century BC-early first century AD; Getty Villa</a:t>
            </a:r>
            <a:endParaRPr lang="en-US" sz="1400" dirty="0"/>
          </a:p>
        </p:txBody>
      </p:sp>
      <p:sp>
        <p:nvSpPr>
          <p:cNvPr id="9" name="TextBox 8"/>
          <p:cNvSpPr txBox="1"/>
          <p:nvPr/>
        </p:nvSpPr>
        <p:spPr>
          <a:xfrm>
            <a:off x="2819400" y="0"/>
            <a:ext cx="6271482" cy="369332"/>
          </a:xfrm>
          <a:prstGeom prst="rect">
            <a:avLst/>
          </a:prstGeom>
          <a:noFill/>
        </p:spPr>
        <p:txBody>
          <a:bodyPr wrap="square" rtlCol="0">
            <a:spAutoFit/>
          </a:bodyPr>
          <a:lstStyle/>
          <a:p>
            <a:r>
              <a:rPr lang="en-US" dirty="0" smtClean="0"/>
              <a:t>CASE STUDY 1: GETTY ATHENA</a:t>
            </a:r>
            <a:endParaRPr lang="en-US" dirty="0"/>
          </a:p>
        </p:txBody>
      </p:sp>
      <p:sp>
        <p:nvSpPr>
          <p:cNvPr id="29" name="Rectangle 28"/>
          <p:cNvSpPr/>
          <p:nvPr/>
        </p:nvSpPr>
        <p:spPr>
          <a:xfrm>
            <a:off x="3453172" y="1644134"/>
            <a:ext cx="4449135" cy="307777"/>
          </a:xfrm>
          <a:prstGeom prst="rect">
            <a:avLst/>
          </a:prstGeom>
        </p:spPr>
        <p:txBody>
          <a:bodyPr wrap="none">
            <a:spAutoFit/>
          </a:bodyPr>
          <a:lstStyle/>
          <a:p>
            <a:r>
              <a:rPr lang="en-US" sz="1400" i="1" dirty="0"/>
              <a:t> </a:t>
            </a:r>
            <a:r>
              <a:rPr lang="en-US" sz="1400" dirty="0"/>
              <a:t>(2) </a:t>
            </a:r>
            <a:r>
              <a:rPr lang="en-US" sz="1400" dirty="0" smtClean="0"/>
              <a:t>attachment holes for a border of silver (?) snakes</a:t>
            </a:r>
            <a:endParaRPr lang="en-US" sz="1400" i="1" dirty="0"/>
          </a:p>
        </p:txBody>
      </p:sp>
      <p:sp>
        <p:nvSpPr>
          <p:cNvPr id="33" name="TextBox 32"/>
          <p:cNvSpPr txBox="1"/>
          <p:nvPr/>
        </p:nvSpPr>
        <p:spPr>
          <a:xfrm>
            <a:off x="3505200" y="1295400"/>
            <a:ext cx="2819400" cy="307777"/>
          </a:xfrm>
          <a:prstGeom prst="rect">
            <a:avLst/>
          </a:prstGeom>
          <a:noFill/>
        </p:spPr>
        <p:txBody>
          <a:bodyPr wrap="square" rtlCol="0">
            <a:spAutoFit/>
          </a:bodyPr>
          <a:lstStyle/>
          <a:p>
            <a:r>
              <a:rPr lang="en-US" sz="1400" dirty="0" smtClean="0"/>
              <a:t>(1) whites of eyes</a:t>
            </a:r>
          </a:p>
        </p:txBody>
      </p:sp>
      <p:sp>
        <p:nvSpPr>
          <p:cNvPr id="34" name="TextBox 33"/>
          <p:cNvSpPr txBox="1"/>
          <p:nvPr/>
        </p:nvSpPr>
        <p:spPr>
          <a:xfrm>
            <a:off x="3048000" y="914400"/>
            <a:ext cx="2819400" cy="307777"/>
          </a:xfrm>
          <a:prstGeom prst="rect">
            <a:avLst/>
          </a:prstGeom>
          <a:noFill/>
        </p:spPr>
        <p:txBody>
          <a:bodyPr wrap="square" rtlCol="0">
            <a:spAutoFit/>
          </a:bodyPr>
          <a:lstStyle/>
          <a:p>
            <a:r>
              <a:rPr lang="en-US" sz="1400" dirty="0" smtClean="0"/>
              <a:t>Silver inlay on:</a:t>
            </a:r>
          </a:p>
        </p:txBody>
      </p:sp>
      <p:sp>
        <p:nvSpPr>
          <p:cNvPr id="11" name="Rectangle 10"/>
          <p:cNvSpPr/>
          <p:nvPr/>
        </p:nvSpPr>
        <p:spPr>
          <a:xfrm>
            <a:off x="3464289" y="1981200"/>
            <a:ext cx="2174511" cy="307777"/>
          </a:xfrm>
          <a:prstGeom prst="rect">
            <a:avLst/>
          </a:prstGeom>
        </p:spPr>
        <p:txBody>
          <a:bodyPr wrap="none">
            <a:spAutoFit/>
          </a:bodyPr>
          <a:lstStyle/>
          <a:p>
            <a:r>
              <a:rPr lang="en-US" sz="1400" i="1" dirty="0"/>
              <a:t> </a:t>
            </a:r>
            <a:r>
              <a:rPr lang="en-US" sz="1400" dirty="0" smtClean="0"/>
              <a:t>(3) </a:t>
            </a:r>
            <a:r>
              <a:rPr lang="en-US" sz="1400" i="1" dirty="0" err="1" smtClean="0"/>
              <a:t>gorgoneion</a:t>
            </a:r>
            <a:r>
              <a:rPr lang="en-US" sz="1400" dirty="0" smtClean="0"/>
              <a:t> on </a:t>
            </a:r>
            <a:r>
              <a:rPr lang="en-US" sz="1400" i="1" dirty="0" smtClean="0"/>
              <a:t>aegis</a:t>
            </a:r>
            <a:endParaRPr lang="en-US" sz="1400" i="1" dirty="0"/>
          </a:p>
        </p:txBody>
      </p:sp>
      <p:cxnSp>
        <p:nvCxnSpPr>
          <p:cNvPr id="12" name="Straight Connector 11"/>
          <p:cNvCxnSpPr>
            <a:stCxn id="11" idx="1"/>
          </p:cNvCxnSpPr>
          <p:nvPr/>
        </p:nvCxnSpPr>
        <p:spPr>
          <a:xfrm flipH="1">
            <a:off x="1905000" y="2135089"/>
            <a:ext cx="1559289" cy="0"/>
          </a:xfrm>
          <a:prstGeom prst="line">
            <a:avLst/>
          </a:prstGeom>
          <a:ln w="47625" cap="flat" cmpd="sng" algn="ctr">
            <a:solidFill>
              <a:srgbClr val="FF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54907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28922</TotalTime>
  <Words>3017</Words>
  <Application>Microsoft Macintosh PowerPoint</Application>
  <PresentationFormat>On-screen Show (4:3)</PresentationFormat>
  <Paragraphs>279</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Retrospective Styles in Hellenistic and Roman Art: terminology and interpretation</vt:lpstr>
      <vt:lpstr>Retrospective Styles in Hellenistic and Roman Art: terminology and interpretation</vt:lpstr>
      <vt:lpstr>Retrospective Styles in Hellenistic and Roman Art: terminology and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at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Hallett</dc:creator>
  <cp:lastModifiedBy>Chris Hallett</cp:lastModifiedBy>
  <cp:revision>299</cp:revision>
  <dcterms:created xsi:type="dcterms:W3CDTF">2012-02-24T22:33:24Z</dcterms:created>
  <dcterms:modified xsi:type="dcterms:W3CDTF">2015-09-29T23:29:44Z</dcterms:modified>
</cp:coreProperties>
</file>